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03" r:id="rId3"/>
    <p:sldId id="304" r:id="rId4"/>
    <p:sldId id="276" r:id="rId5"/>
    <p:sldId id="302" r:id="rId6"/>
    <p:sldId id="278" r:id="rId7"/>
    <p:sldId id="279" r:id="rId8"/>
    <p:sldId id="281" r:id="rId9"/>
    <p:sldId id="306" r:id="rId10"/>
    <p:sldId id="282" r:id="rId11"/>
    <p:sldId id="307"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57" r:id="rId26"/>
    <p:sldId id="266" r:id="rId27"/>
    <p:sldId id="258" r:id="rId28"/>
    <p:sldId id="259" r:id="rId29"/>
    <p:sldId id="262" r:id="rId30"/>
    <p:sldId id="296" r:id="rId31"/>
    <p:sldId id="264" r:id="rId32"/>
    <p:sldId id="265" r:id="rId33"/>
    <p:sldId id="263" r:id="rId34"/>
    <p:sldId id="274" r:id="rId35"/>
    <p:sldId id="273" r:id="rId36"/>
    <p:sldId id="275" r:id="rId37"/>
    <p:sldId id="308" r:id="rId38"/>
    <p:sldId id="301" r:id="rId39"/>
    <p:sldId id="280" r:id="rId40"/>
    <p:sldId id="297" r:id="rId41"/>
    <p:sldId id="309" r:id="rId42"/>
    <p:sldId id="298" r:id="rId43"/>
    <p:sldId id="299" r:id="rId44"/>
    <p:sldId id="300" r:id="rId45"/>
    <p:sldId id="3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8"/>
    <p:restoredTop sz="95782"/>
  </p:normalViewPr>
  <p:slideViewPr>
    <p:cSldViewPr snapToGrid="0" snapToObjects="1">
      <p:cViewPr varScale="1">
        <p:scale>
          <a:sx n="72" d="100"/>
          <a:sy n="72" d="100"/>
        </p:scale>
        <p:origin x="936" y="72"/>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C16E1-FB8B-5D4A-A852-3BCD6D743A4A}" type="datetimeFigureOut">
              <a:rPr lang="en-GB" smtClean="0"/>
              <a:t>22/09/2021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6A956-03B9-1C47-B09B-234B8844EBB5}" type="slidenum">
              <a:rPr lang="en-GB" smtClean="0"/>
              <a:t>‹#›</a:t>
            </a:fld>
            <a:endParaRPr lang="en-GB"/>
          </a:p>
        </p:txBody>
      </p:sp>
    </p:spTree>
    <p:extLst>
      <p:ext uri="{BB962C8B-B14F-4D97-AF65-F5344CB8AC3E}">
        <p14:creationId xmlns:p14="http://schemas.microsoft.com/office/powerpoint/2010/main" val="408246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societies are completely student led</a:t>
            </a:r>
          </a:p>
          <a:p>
            <a:endParaRPr lang="en-GB" dirty="0"/>
          </a:p>
        </p:txBody>
      </p:sp>
      <p:sp>
        <p:nvSpPr>
          <p:cNvPr id="4" name="Slide Number Placeholder 3"/>
          <p:cNvSpPr>
            <a:spLocks noGrp="1"/>
          </p:cNvSpPr>
          <p:nvPr>
            <p:ph type="sldNum" sz="quarter" idx="5"/>
          </p:nvPr>
        </p:nvSpPr>
        <p:spPr/>
        <p:txBody>
          <a:bodyPr/>
          <a:lstStyle/>
          <a:p>
            <a:fld id="{0066A956-03B9-1C47-B09B-234B8844EBB5}" type="slidenum">
              <a:rPr lang="en-GB" smtClean="0"/>
              <a:t>25</a:t>
            </a:fld>
            <a:endParaRPr lang="en-GB"/>
          </a:p>
        </p:txBody>
      </p:sp>
    </p:spTree>
    <p:extLst>
      <p:ext uri="{BB962C8B-B14F-4D97-AF65-F5344CB8AC3E}">
        <p14:creationId xmlns:p14="http://schemas.microsoft.com/office/powerpoint/2010/main" val="42044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Only</a:t>
            </a:r>
            <a:r>
              <a:rPr lang="cs-CZ" dirty="0"/>
              <a:t> </a:t>
            </a:r>
            <a:r>
              <a:rPr lang="cs-CZ" dirty="0" err="1"/>
              <a:t>those</a:t>
            </a:r>
            <a:r>
              <a:rPr lang="cs-CZ" dirty="0"/>
              <a:t> </a:t>
            </a:r>
            <a:r>
              <a:rPr lang="cs-CZ" dirty="0" err="1"/>
              <a:t>British</a:t>
            </a:r>
            <a:r>
              <a:rPr lang="cs-CZ" dirty="0"/>
              <a:t> </a:t>
            </a:r>
            <a:r>
              <a:rPr lang="cs-CZ" dirty="0" err="1"/>
              <a:t>students</a:t>
            </a:r>
            <a:r>
              <a:rPr lang="cs-CZ" dirty="0"/>
              <a:t> </a:t>
            </a:r>
            <a:r>
              <a:rPr lang="cs-CZ" dirty="0" err="1"/>
              <a:t>who</a:t>
            </a:r>
            <a:r>
              <a:rPr lang="cs-CZ" dirty="0"/>
              <a:t> </a:t>
            </a:r>
            <a:r>
              <a:rPr lang="cs-CZ" dirty="0" err="1"/>
              <a:t>have</a:t>
            </a:r>
            <a:r>
              <a:rPr lang="cs-CZ" dirty="0"/>
              <a:t> had </a:t>
            </a:r>
            <a:r>
              <a:rPr lang="cs-CZ" dirty="0" err="1"/>
              <a:t>the</a:t>
            </a:r>
            <a:r>
              <a:rPr lang="cs-CZ" dirty="0"/>
              <a:t> </a:t>
            </a:r>
            <a:r>
              <a:rPr lang="cs-CZ" dirty="0" err="1"/>
              <a:t>temporary</a:t>
            </a:r>
            <a:r>
              <a:rPr lang="cs-CZ" dirty="0"/>
              <a:t> residence </a:t>
            </a:r>
            <a:r>
              <a:rPr lang="cs-CZ" b="1" dirty="0" err="1"/>
              <a:t>before</a:t>
            </a:r>
            <a:r>
              <a:rPr lang="cs-CZ" b="1" dirty="0"/>
              <a:t> </a:t>
            </a:r>
            <a:r>
              <a:rPr lang="cs-CZ" b="1" dirty="0" err="1"/>
              <a:t>the</a:t>
            </a:r>
            <a:r>
              <a:rPr lang="cs-CZ" b="1" dirty="0"/>
              <a:t> 1st </a:t>
            </a:r>
            <a:r>
              <a:rPr lang="cs-CZ" b="1" dirty="0" err="1"/>
              <a:t>January</a:t>
            </a:r>
            <a:r>
              <a:rPr lang="cs-CZ" b="1" dirty="0"/>
              <a:t> 2021 </a:t>
            </a:r>
            <a:r>
              <a:rPr lang="cs-CZ" dirty="0" err="1"/>
              <a:t>can</a:t>
            </a:r>
            <a:r>
              <a:rPr lang="cs-CZ" dirty="0"/>
              <a:t> use </a:t>
            </a:r>
            <a:r>
              <a:rPr lang="cs-CZ" dirty="0" err="1"/>
              <a:t>British</a:t>
            </a:r>
            <a:r>
              <a:rPr lang="cs-CZ" dirty="0"/>
              <a:t> </a:t>
            </a:r>
            <a:r>
              <a:rPr lang="cs-CZ" dirty="0" err="1"/>
              <a:t>health</a:t>
            </a:r>
            <a:r>
              <a:rPr lang="cs-CZ" dirty="0"/>
              <a:t> </a:t>
            </a:r>
            <a:r>
              <a:rPr lang="cs-CZ" dirty="0" err="1"/>
              <a:t>insurance</a:t>
            </a:r>
            <a:r>
              <a:rPr lang="cs-CZ" dirty="0"/>
              <a:t> </a:t>
            </a:r>
            <a:r>
              <a:rPr lang="cs-CZ" dirty="0" err="1"/>
              <a:t>card</a:t>
            </a:r>
            <a:r>
              <a:rPr lang="cs-CZ" dirty="0"/>
              <a:t> and </a:t>
            </a:r>
            <a:r>
              <a:rPr lang="cs-CZ" dirty="0" err="1"/>
              <a:t>document</a:t>
            </a:r>
            <a:r>
              <a:rPr lang="cs-CZ" dirty="0"/>
              <a:t> </a:t>
            </a:r>
            <a:r>
              <a:rPr lang="cs-CZ" dirty="0" err="1"/>
              <a:t>issued</a:t>
            </a:r>
            <a:r>
              <a:rPr lang="cs-CZ" dirty="0"/>
              <a:t> on </a:t>
            </a:r>
            <a:r>
              <a:rPr lang="cs-CZ" dirty="0" err="1"/>
              <a:t>it</a:t>
            </a:r>
            <a:r>
              <a:rPr lang="cs-CZ" dirty="0"/>
              <a:t>. </a:t>
            </a:r>
          </a:p>
        </p:txBody>
      </p:sp>
      <p:sp>
        <p:nvSpPr>
          <p:cNvPr id="4" name="Zástupný symbol pro číslo snímku 3"/>
          <p:cNvSpPr>
            <a:spLocks noGrp="1"/>
          </p:cNvSpPr>
          <p:nvPr>
            <p:ph type="sldNum" sz="quarter" idx="5"/>
          </p:nvPr>
        </p:nvSpPr>
        <p:spPr/>
        <p:txBody>
          <a:bodyPr/>
          <a:lstStyle/>
          <a:p>
            <a:fld id="{F796DE02-8EFE-4A23-917D-1F52EA2966F3}" type="slidenum">
              <a:rPr lang="cs-CZ" smtClean="0"/>
              <a:t>34</a:t>
            </a:fld>
            <a:endParaRPr lang="cs-CZ"/>
          </a:p>
        </p:txBody>
      </p:sp>
    </p:spTree>
    <p:extLst>
      <p:ext uri="{BB962C8B-B14F-4D97-AF65-F5344CB8AC3E}">
        <p14:creationId xmlns:p14="http://schemas.microsoft.com/office/powerpoint/2010/main" val="344685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796DE02-8EFE-4A23-917D-1F52EA2966F3}" type="slidenum">
              <a:rPr lang="cs-CZ" smtClean="0"/>
              <a:t>35</a:t>
            </a:fld>
            <a:endParaRPr lang="cs-CZ"/>
          </a:p>
        </p:txBody>
      </p:sp>
    </p:spTree>
    <p:extLst>
      <p:ext uri="{BB962C8B-B14F-4D97-AF65-F5344CB8AC3E}">
        <p14:creationId xmlns:p14="http://schemas.microsoft.com/office/powerpoint/2010/main" val="348787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019A-C3B9-B94B-B734-69D399CB2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9CC297-1FBE-3740-9CD2-35AEAE08A1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660892-EAA7-F84D-B585-E86BB79E7498}"/>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97479742-929A-724A-B873-F135ECFF5E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D8C0ED-73FE-F642-81F1-69F97AC3A495}"/>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115152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05D2D-7955-D14E-B818-FFC5FEEC8E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7C3803-AAFA-9B4B-A30E-B83AED9F32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566CC7-1CC9-1F41-B512-472B6E93DDCF}"/>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5AFF5C06-24B8-D845-8E0B-5E0AA1D1B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9766A5-C46B-4B4A-9B98-1B720D7415A8}"/>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391573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5B3A1C-4174-B245-BE0F-F7C6D99B1F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C1F1BB-0BB8-E142-91B1-E01E171BA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855D0A-1548-E249-921E-3EE9793BAE71}"/>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21F319B2-8453-BC42-97CB-0912A9BD7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AD1A19-A3D3-514D-B3D0-1670ED0B493E}"/>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328486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1E24-AF0B-E745-95EE-539643DB3A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A605ED-20FA-DD4A-9014-C84955D2B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6C57BE-6666-6E43-A0C4-0FD73C31F4F9}"/>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3B30F02B-3609-4240-9700-B43FF0A326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D61F29-A162-4846-9497-2B2A7DBFFBDB}"/>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51027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1389-A7D7-C24B-A3F4-C495E2921B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207D5A-93D5-454C-9C6D-EBBF66D0F9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EA7D0-3524-CA47-8FBE-8820812A59A7}"/>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DA3B8190-82D1-B14E-9FAC-2D66C781F7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DA144-3751-F145-A38F-A6E88CA1A6B1}"/>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281528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C39F3-9057-C84D-B46A-41C00D6017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44B4C9-4DC2-AB4D-AC96-A9827B6F8F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1B11E2-46E0-7944-9CF9-2E9E1FFE87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DE5748-C086-B447-9FC2-231D16E437B0}"/>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6" name="Footer Placeholder 5">
            <a:extLst>
              <a:ext uri="{FF2B5EF4-FFF2-40B4-BE49-F238E27FC236}">
                <a16:creationId xmlns:a16="http://schemas.microsoft.com/office/drawing/2014/main" id="{4AF41280-9A3B-8040-8D1A-D4E10FCC7D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BB8CE-3EAE-D14B-A83E-F07EDFBC6527}"/>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148338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D8B6-D94E-EE4E-AA48-D9E8C88A53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45712A-AE68-DB40-BD68-EBAAD7BA7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7B9555-A419-FC48-B8B1-B1D0B462C9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C4B544-44F1-E446-B13C-C4A20C319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91D14-6F69-F14B-917C-0058AC486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E1253F-4E15-5F4D-B04E-B8B2112BC634}"/>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8" name="Footer Placeholder 7">
            <a:extLst>
              <a:ext uri="{FF2B5EF4-FFF2-40B4-BE49-F238E27FC236}">
                <a16:creationId xmlns:a16="http://schemas.microsoft.com/office/drawing/2014/main" id="{786D2A87-ACCC-B44C-AAB6-99CF41C1D6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EBA24C-D225-5D47-82C8-840E2C0A2351}"/>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232599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0F49-CF13-F643-9D46-92E7D95BB9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930747-EA67-D942-ACAA-817879BB95D3}"/>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4" name="Footer Placeholder 3">
            <a:extLst>
              <a:ext uri="{FF2B5EF4-FFF2-40B4-BE49-F238E27FC236}">
                <a16:creationId xmlns:a16="http://schemas.microsoft.com/office/drawing/2014/main" id="{57EF454B-DBF5-B842-B4E2-E3F5E329A4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F3CA46-ECED-D949-820D-3561C2DE4D4D}"/>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212326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0FA10-E7DB-AA48-AFDC-1A68F5D69B8A}"/>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3" name="Footer Placeholder 2">
            <a:extLst>
              <a:ext uri="{FF2B5EF4-FFF2-40B4-BE49-F238E27FC236}">
                <a16:creationId xmlns:a16="http://schemas.microsoft.com/office/drawing/2014/main" id="{DBC2DF61-C4B5-C74F-9825-3D3EACFE9A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30AC54-7E9E-2F4D-915A-75FF031C7E9E}"/>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257313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7936-C11B-8849-AEB9-8F0995658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2564AE-760B-5644-9E38-252E699CC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260D64-9347-3C47-B635-5D1B39AE3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0DC9-6667-014E-86A3-9AA4EEDA3B45}"/>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6" name="Footer Placeholder 5">
            <a:extLst>
              <a:ext uri="{FF2B5EF4-FFF2-40B4-BE49-F238E27FC236}">
                <a16:creationId xmlns:a16="http://schemas.microsoft.com/office/drawing/2014/main" id="{5C33DB9C-441E-154D-848B-1379F15974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3829FD-F144-9D4D-BCB9-66C872E6E34C}"/>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318567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E55F-24A8-F842-94BA-8176118B4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D201D3-F217-9742-AA80-4AFBF49CC5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431480-2196-E74C-96E6-5A32914A8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DED9DA-0994-8B47-A741-B5BE170808E5}"/>
              </a:ext>
            </a:extLst>
          </p:cNvPr>
          <p:cNvSpPr>
            <a:spLocks noGrp="1"/>
          </p:cNvSpPr>
          <p:nvPr>
            <p:ph type="dt" sz="half" idx="10"/>
          </p:nvPr>
        </p:nvSpPr>
        <p:spPr/>
        <p:txBody>
          <a:bodyPr/>
          <a:lstStyle/>
          <a:p>
            <a:fld id="{43541022-5BEF-3045-BF6C-5A1C8C9499D8}" type="datetimeFigureOut">
              <a:rPr lang="en-GB" smtClean="0"/>
              <a:t>22/09/2021</a:t>
            </a:fld>
            <a:endParaRPr lang="en-GB"/>
          </a:p>
        </p:txBody>
      </p:sp>
      <p:sp>
        <p:nvSpPr>
          <p:cNvPr id="6" name="Footer Placeholder 5">
            <a:extLst>
              <a:ext uri="{FF2B5EF4-FFF2-40B4-BE49-F238E27FC236}">
                <a16:creationId xmlns:a16="http://schemas.microsoft.com/office/drawing/2014/main" id="{F6C65E57-7996-EA46-93E2-70023D8990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0AFC04-6D21-9245-AB91-58914D2699D8}"/>
              </a:ext>
            </a:extLst>
          </p:cNvPr>
          <p:cNvSpPr>
            <a:spLocks noGrp="1"/>
          </p:cNvSpPr>
          <p:nvPr>
            <p:ph type="sldNum" sz="quarter" idx="12"/>
          </p:nvPr>
        </p:nvSpPr>
        <p:spPr/>
        <p:txBody>
          <a:bodyPr/>
          <a:lstStyle/>
          <a:p>
            <a:fld id="{434BBFA5-6ED0-7246-BCF5-4CC673CB76CC}" type="slidenum">
              <a:rPr lang="en-GB" smtClean="0"/>
              <a:t>‹#›</a:t>
            </a:fld>
            <a:endParaRPr lang="en-GB"/>
          </a:p>
        </p:txBody>
      </p:sp>
    </p:spTree>
    <p:extLst>
      <p:ext uri="{BB962C8B-B14F-4D97-AF65-F5344CB8AC3E}">
        <p14:creationId xmlns:p14="http://schemas.microsoft.com/office/powerpoint/2010/main" val="176893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3CFA7-6766-284A-8C87-DE7E8424D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0E02BD-5A07-1646-8EA4-BE1756CFB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5AF486-A52B-7144-90BF-8537E6CE0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41022-5BEF-3045-BF6C-5A1C8C9499D8}" type="datetimeFigureOut">
              <a:rPr lang="en-GB" smtClean="0"/>
              <a:t>22/09/2021</a:t>
            </a:fld>
            <a:endParaRPr lang="en-GB"/>
          </a:p>
        </p:txBody>
      </p:sp>
      <p:sp>
        <p:nvSpPr>
          <p:cNvPr id="5" name="Footer Placeholder 4">
            <a:extLst>
              <a:ext uri="{FF2B5EF4-FFF2-40B4-BE49-F238E27FC236}">
                <a16:creationId xmlns:a16="http://schemas.microsoft.com/office/drawing/2014/main" id="{A13C422A-A687-0141-B99A-FAC6946BF8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F44238-68C1-D546-B267-7ACB8DEAE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BBFA5-6ED0-7246-BCF5-4CC673CB76CC}" type="slidenum">
              <a:rPr lang="en-GB" smtClean="0"/>
              <a:t>‹#›</a:t>
            </a:fld>
            <a:endParaRPr lang="en-GB"/>
          </a:p>
        </p:txBody>
      </p:sp>
    </p:spTree>
    <p:extLst>
      <p:ext uri="{BB962C8B-B14F-4D97-AF65-F5344CB8AC3E}">
        <p14:creationId xmlns:p14="http://schemas.microsoft.com/office/powerpoint/2010/main" val="2203868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jpeg"/><Relationship Id="rId7" Type="http://schemas.openxmlformats.org/officeDocument/2006/relationships/image" Target="../media/image44.tif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megasport.cz/" TargetMode="External"/><Relationship Id="rId7" Type="http://schemas.openxmlformats.org/officeDocument/2006/relationships/image" Target="../media/image49.tif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22.xml.rels><?xml version="1.0" encoding="UTF-8" standalone="yes"?>
<Relationships xmlns="http://schemas.openxmlformats.org/package/2006/relationships"><Relationship Id="rId3" Type="http://schemas.openxmlformats.org/officeDocument/2006/relationships/hyperlink" Target="https://ascup.upol.cz/"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2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2.tiff"/><Relationship Id="rId5" Type="http://schemas.microsoft.com/office/2007/relationships/hdphoto" Target="../media/hdphoto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mayurijey@gmail.com" TargetMode="External"/><Relationship Id="rId7" Type="http://schemas.openxmlformats.org/officeDocument/2006/relationships/image" Target="../media/image62.tiff"/><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900+ Watercolor Background Images: Download HD Backgrounds on Unsplash">
            <a:extLst>
              <a:ext uri="{FF2B5EF4-FFF2-40B4-BE49-F238E27FC236}">
                <a16:creationId xmlns:a16="http://schemas.microsoft.com/office/drawing/2014/main" id="{62B36C06-7362-DC42-9A36-CECCEA7034AF}"/>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b="2494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285707-69B7-D942-953E-14291ED44B09}"/>
              </a:ext>
            </a:extLst>
          </p:cNvPr>
          <p:cNvGrpSpPr>
            <a:grpSpLocks noChangeAspect="1"/>
          </p:cNvGrpSpPr>
          <p:nvPr/>
        </p:nvGrpSpPr>
        <p:grpSpPr>
          <a:xfrm>
            <a:off x="4305259" y="1670858"/>
            <a:ext cx="3581482" cy="3247916"/>
            <a:chOff x="1473543" y="951030"/>
            <a:chExt cx="6159843" cy="5586132"/>
          </a:xfrm>
        </p:grpSpPr>
        <p:sp>
          <p:nvSpPr>
            <p:cNvPr id="7" name="Oval 6">
              <a:extLst>
                <a:ext uri="{FF2B5EF4-FFF2-40B4-BE49-F238E27FC236}">
                  <a16:creationId xmlns:a16="http://schemas.microsoft.com/office/drawing/2014/main" id="{CEF8D251-726A-4144-B947-37453EB9236D}"/>
                </a:ext>
              </a:extLst>
            </p:cNvPr>
            <p:cNvSpPr/>
            <p:nvPr/>
          </p:nvSpPr>
          <p:spPr>
            <a:xfrm>
              <a:off x="2014152" y="1235675"/>
              <a:ext cx="5078626" cy="501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40"/>
            </a:p>
          </p:txBody>
        </p:sp>
        <p:pic>
          <p:nvPicPr>
            <p:cNvPr id="8" name="Picture 7" descr="Logo, company name&#10;&#10;Description automatically generated">
              <a:extLst>
                <a:ext uri="{FF2B5EF4-FFF2-40B4-BE49-F238E27FC236}">
                  <a16:creationId xmlns:a16="http://schemas.microsoft.com/office/drawing/2014/main" id="{9665E866-E4EC-424E-93F2-3F8A807380E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9111" b="90000" l="25250" r="74875">
                          <a14:foregroundMark x1="49938" y1="92333" x2="52375" y2="43333"/>
                          <a14:foregroundMark x1="52375" y1="43333" x2="49250" y2="9111"/>
                          <a14:foregroundMark x1="49250" y1="9111" x2="50125" y2="41000"/>
                          <a14:foregroundMark x1="50125" y1="41000" x2="47250" y2="59556"/>
                          <a14:foregroundMark x1="48438" y1="48556" x2="47688" y2="30333"/>
                          <a14:foregroundMark x1="47688" y1="30333" x2="50813" y2="17667"/>
                          <a14:foregroundMark x1="50813" y1="17667" x2="47875" y2="38222"/>
                          <a14:foregroundMark x1="47875" y1="38222" x2="50688" y2="47667"/>
                          <a14:foregroundMark x1="50688" y1="47667" x2="48188" y2="59667"/>
                          <a14:foregroundMark x1="48188" y1="59667" x2="50438" y2="74111"/>
                          <a14:foregroundMark x1="50438" y1="74111" x2="49500" y2="77667"/>
                          <a14:foregroundMark x1="49375" y1="79556" x2="48188" y2="60444"/>
                          <a14:foregroundMark x1="48188" y1="60444" x2="50063" y2="43778"/>
                          <a14:foregroundMark x1="50063" y1="43778" x2="49500" y2="34889"/>
                          <a14:foregroundMark x1="47125" y1="28111" x2="50063" y2="19111"/>
                          <a14:foregroundMark x1="50063" y1="19111" x2="53438" y2="20222"/>
                          <a14:foregroundMark x1="59375" y1="48778" x2="58688" y2="44222"/>
                          <a14:foregroundMark x1="60750" y1="44222" x2="57313" y2="55333"/>
                          <a14:foregroundMark x1="57313" y1="55333" x2="66313" y2="52111"/>
                          <a14:foregroundMark x1="66313" y1="52111" x2="65063" y2="45000"/>
                          <a14:foregroundMark x1="65063" y1="45000" x2="68438" y2="53556"/>
                          <a14:foregroundMark x1="66125" y1="45444" x2="70063" y2="52667"/>
                          <a14:foregroundMark x1="58875" y1="46111" x2="51563" y2="40667"/>
                          <a14:foregroundMark x1="57750" y1="43000" x2="62750" y2="42778"/>
                          <a14:foregroundMark x1="40625" y1="48333" x2="30188" y2="48778"/>
                          <a14:foregroundMark x1="32875" y1="39000" x2="32375" y2="54778"/>
                          <a14:foregroundMark x1="32125" y1="45222" x2="30875" y2="39667"/>
                          <a14:foregroundMark x1="32500" y1="42778" x2="37500" y2="46556"/>
                          <a14:foregroundMark x1="37500" y1="46556" x2="35313" y2="49000"/>
                          <a14:foregroundMark x1="39125" y1="45667" x2="43563" y2="40444"/>
                          <a14:foregroundMark x1="39688" y1="48778" x2="44125" y2="55556"/>
                          <a14:foregroundMark x1="44125" y1="55556" x2="44125" y2="55556"/>
                          <a14:foregroundMark x1="38563" y1="50444" x2="45625" y2="52667"/>
                          <a14:foregroundMark x1="31563" y1="62000" x2="41875" y2="59778"/>
                          <a14:foregroundMark x1="41875" y1="59778" x2="44813" y2="60333"/>
                          <a14:foregroundMark x1="39938" y1="53889" x2="38563" y2="51667"/>
                          <a14:foregroundMark x1="50063" y1="55333" x2="49688" y2="68000"/>
                          <a14:foregroundMark x1="56313" y1="59556" x2="67188" y2="58333"/>
                          <a14:foregroundMark x1="67188" y1="58333" x2="72250" y2="61000"/>
                          <a14:foregroundMark x1="70063" y1="61778" x2="55750" y2="62778"/>
                          <a14:foregroundMark x1="57250" y1="60111" x2="66938" y2="60111"/>
                          <a14:foregroundMark x1="61313" y1="45000" x2="60625" y2="46667"/>
                          <a14:foregroundMark x1="41813" y1="42556" x2="36563" y2="43000"/>
                        </a14:backgroundRemoval>
                      </a14:imgEffect>
                    </a14:imgLayer>
                  </a14:imgProps>
                </a:ext>
                <a:ext uri="{28A0092B-C50C-407E-A947-70E740481C1C}">
                  <a14:useLocalDpi xmlns:a14="http://schemas.microsoft.com/office/drawing/2010/main" val="0"/>
                </a:ext>
              </a:extLst>
            </a:blip>
            <a:srcRect l="19053" r="18919"/>
            <a:stretch/>
          </p:blipFill>
          <p:spPr>
            <a:xfrm>
              <a:off x="1473543" y="951030"/>
              <a:ext cx="6159843" cy="5586132"/>
            </a:xfrm>
            <a:prstGeom prst="rect">
              <a:avLst/>
            </a:prstGeom>
          </p:spPr>
        </p:pic>
      </p:grpSp>
    </p:spTree>
    <p:extLst>
      <p:ext uri="{BB962C8B-B14F-4D97-AF65-F5344CB8AC3E}">
        <p14:creationId xmlns:p14="http://schemas.microsoft.com/office/powerpoint/2010/main" val="399087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atercolor Background Images | Free iPhone &amp;amp; Zoom HD Wallpapers &amp;amp; Vectors -  rawpixel">
            <a:extLst>
              <a:ext uri="{FF2B5EF4-FFF2-40B4-BE49-F238E27FC236}">
                <a16:creationId xmlns:a16="http://schemas.microsoft.com/office/drawing/2014/main" id="{603C72E0-2EE9-2148-9015-A9D607C3E92A}"/>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FD0B3C3-D2AA-5B4F-BCAA-D9416A1CC442}"/>
              </a:ext>
            </a:extLst>
          </p:cNvPr>
          <p:cNvSpPr>
            <a:spLocks noGrp="1"/>
          </p:cNvSpPr>
          <p:nvPr>
            <p:ph idx="1"/>
          </p:nvPr>
        </p:nvSpPr>
        <p:spPr/>
        <p:txBody>
          <a:bodyPr/>
          <a:lstStyle/>
          <a:p>
            <a:pPr marL="0" indent="0">
              <a:lnSpc>
                <a:spcPct val="150000"/>
              </a:lnSpc>
              <a:buNone/>
            </a:pPr>
            <a:r>
              <a:rPr lang="en-GB" dirty="0">
                <a:solidFill>
                  <a:schemeClr val="tx2">
                    <a:lumMod val="50000"/>
                  </a:schemeClr>
                </a:solidFill>
                <a:latin typeface="Berlin Sans FB" panose="020E0602020502020306" pitchFamily="34" charset="77"/>
              </a:rPr>
              <a:t>Easy to travel to nearby cities via coaches and trains</a:t>
            </a:r>
          </a:p>
          <a:p>
            <a:pPr>
              <a:lnSpc>
                <a:spcPct val="150000"/>
              </a:lnSpc>
            </a:pPr>
            <a:r>
              <a:rPr lang="en-GB" dirty="0" err="1">
                <a:solidFill>
                  <a:schemeClr val="tx2">
                    <a:lumMod val="50000"/>
                  </a:schemeClr>
                </a:solidFill>
                <a:latin typeface="Berlin Sans FB" panose="020E0602020502020306" pitchFamily="34" charset="77"/>
              </a:rPr>
              <a:t>Regiojet</a:t>
            </a:r>
            <a:r>
              <a:rPr lang="en-GB" dirty="0">
                <a:solidFill>
                  <a:schemeClr val="tx2">
                    <a:lumMod val="50000"/>
                  </a:schemeClr>
                </a:solidFill>
                <a:latin typeface="Berlin Sans FB" panose="020E0602020502020306" pitchFamily="34" charset="77"/>
              </a:rPr>
              <a:t>- ISIC discount </a:t>
            </a:r>
          </a:p>
          <a:p>
            <a:pPr>
              <a:lnSpc>
                <a:spcPct val="150000"/>
              </a:lnSpc>
            </a:pPr>
            <a:r>
              <a:rPr lang="en-GB" dirty="0">
                <a:solidFill>
                  <a:schemeClr val="tx2">
                    <a:lumMod val="50000"/>
                  </a:schemeClr>
                </a:solidFill>
                <a:latin typeface="Berlin Sans FB" panose="020E0602020502020306" pitchFamily="34" charset="77"/>
              </a:rPr>
              <a:t>Ceske </a:t>
            </a:r>
            <a:r>
              <a:rPr lang="en-GB" dirty="0" err="1">
                <a:solidFill>
                  <a:schemeClr val="tx2">
                    <a:lumMod val="50000"/>
                  </a:schemeClr>
                </a:solidFill>
                <a:latin typeface="Berlin Sans FB" panose="020E0602020502020306" pitchFamily="34" charset="77"/>
              </a:rPr>
              <a:t>Drahy</a:t>
            </a:r>
            <a:r>
              <a:rPr lang="en-GB" dirty="0">
                <a:solidFill>
                  <a:schemeClr val="tx2">
                    <a:lumMod val="50000"/>
                  </a:schemeClr>
                </a:solidFill>
                <a:latin typeface="Berlin Sans FB" panose="020E0602020502020306" pitchFamily="34" charset="77"/>
              </a:rPr>
              <a:t>- ISIC discount </a:t>
            </a:r>
          </a:p>
          <a:p>
            <a:pPr>
              <a:buFontTx/>
              <a:buChar char="-"/>
            </a:pPr>
            <a:endParaRPr lang="en-GB" dirty="0"/>
          </a:p>
        </p:txBody>
      </p:sp>
      <p:pic>
        <p:nvPicPr>
          <p:cNvPr id="7" name="Picture 6">
            <a:extLst>
              <a:ext uri="{FF2B5EF4-FFF2-40B4-BE49-F238E27FC236}">
                <a16:creationId xmlns:a16="http://schemas.microsoft.com/office/drawing/2014/main" id="{950F7A82-6E75-8843-AECA-ADB35D54247E}"/>
              </a:ext>
            </a:extLst>
          </p:cNvPr>
          <p:cNvPicPr>
            <a:picLocks noChangeAspect="1"/>
          </p:cNvPicPr>
          <p:nvPr/>
        </p:nvPicPr>
        <p:blipFill>
          <a:blip r:embed="rId3"/>
          <a:stretch>
            <a:fillRect/>
          </a:stretch>
        </p:blipFill>
        <p:spPr>
          <a:xfrm>
            <a:off x="2144712" y="484188"/>
            <a:ext cx="7416800" cy="774700"/>
          </a:xfrm>
          <a:prstGeom prst="rect">
            <a:avLst/>
          </a:prstGeom>
        </p:spPr>
      </p:pic>
    </p:spTree>
    <p:extLst>
      <p:ext uri="{BB962C8B-B14F-4D97-AF65-F5344CB8AC3E}">
        <p14:creationId xmlns:p14="http://schemas.microsoft.com/office/powerpoint/2010/main" val="97451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color Background Images | Free iPhone &amp;amp; Zoom HD Wallpapers &amp;amp; Vectors -  rawpixel">
            <a:extLst>
              <a:ext uri="{FF2B5EF4-FFF2-40B4-BE49-F238E27FC236}">
                <a16:creationId xmlns:a16="http://schemas.microsoft.com/office/drawing/2014/main" id="{39F782D3-750E-EF44-AA40-1D8840577B9A}"/>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519E16-437D-F543-AB87-BDDDEDCC85B4}"/>
              </a:ext>
            </a:extLst>
          </p:cNvPr>
          <p:cNvSpPr>
            <a:spLocks noGrp="1"/>
          </p:cNvSpPr>
          <p:nvPr>
            <p:ph type="title"/>
          </p:nvPr>
        </p:nvSpPr>
        <p:spPr/>
        <p:txBody>
          <a:bodyPr/>
          <a:lstStyle/>
          <a:p>
            <a:pPr algn="ctr"/>
            <a:r>
              <a:rPr lang="en-US" dirty="0">
                <a:latin typeface="Berlin Sans FB" panose="020E0602020502020306" pitchFamily="34" charset="77"/>
              </a:rPr>
              <a:t>APPS</a:t>
            </a:r>
          </a:p>
        </p:txBody>
      </p:sp>
      <p:sp>
        <p:nvSpPr>
          <p:cNvPr id="3" name="Content Placeholder 2">
            <a:extLst>
              <a:ext uri="{FF2B5EF4-FFF2-40B4-BE49-F238E27FC236}">
                <a16:creationId xmlns:a16="http://schemas.microsoft.com/office/drawing/2014/main" id="{EA6ECA9F-0304-624F-BB29-C24AAECEA382}"/>
              </a:ext>
            </a:extLst>
          </p:cNvPr>
          <p:cNvSpPr>
            <a:spLocks noGrp="1"/>
          </p:cNvSpPr>
          <p:nvPr>
            <p:ph idx="1"/>
          </p:nvPr>
        </p:nvSpPr>
        <p:spPr/>
        <p:txBody>
          <a:bodyPr/>
          <a:lstStyle/>
          <a:p>
            <a:r>
              <a:rPr lang="en-US" dirty="0">
                <a:latin typeface="Berlin Sans FB" panose="020E0602020502020306" pitchFamily="34" charset="77"/>
              </a:rPr>
              <a:t>UPOL App (Schedule + Exams sign up)</a:t>
            </a:r>
          </a:p>
          <a:p>
            <a:r>
              <a:rPr lang="en-US" dirty="0">
                <a:latin typeface="Berlin Sans FB" panose="020E0602020502020306" pitchFamily="34" charset="77"/>
              </a:rPr>
              <a:t>PUBTRAN/IDOS</a:t>
            </a:r>
          </a:p>
          <a:p>
            <a:r>
              <a:rPr lang="en-US" dirty="0">
                <a:latin typeface="Berlin Sans FB" panose="020E0602020502020306" pitchFamily="34" charset="77"/>
              </a:rPr>
              <a:t>GOOGLE TRANSLATE</a:t>
            </a:r>
          </a:p>
          <a:p>
            <a:r>
              <a:rPr lang="en-US" dirty="0">
                <a:latin typeface="Berlin Sans FB" panose="020E0602020502020306" pitchFamily="34" charset="77"/>
              </a:rPr>
              <a:t>BOLT</a:t>
            </a:r>
          </a:p>
          <a:p>
            <a:r>
              <a:rPr lang="en-US" dirty="0">
                <a:latin typeface="Berlin Sans FB" panose="020E0602020502020306" pitchFamily="34" charset="77"/>
              </a:rPr>
              <a:t>GT TAXI APP</a:t>
            </a:r>
          </a:p>
          <a:p>
            <a:r>
              <a:rPr lang="en-US" dirty="0">
                <a:latin typeface="Berlin Sans FB" panose="020E0602020502020306" pitchFamily="34" charset="77"/>
              </a:rPr>
              <a:t>LIDL PLUS</a:t>
            </a:r>
          </a:p>
          <a:p>
            <a:r>
              <a:rPr lang="en-US" dirty="0">
                <a:latin typeface="Berlin Sans FB" panose="020E0602020502020306" pitchFamily="34" charset="77"/>
              </a:rPr>
              <a:t>WOLT/DAMEJIDLO</a:t>
            </a:r>
          </a:p>
          <a:p>
            <a:r>
              <a:rPr lang="en-US" dirty="0">
                <a:latin typeface="Berlin Sans FB" panose="020E0602020502020306" pitchFamily="34" charset="77"/>
              </a:rPr>
              <a:t>REGIOJET/</a:t>
            </a:r>
            <a:r>
              <a:rPr lang="en-US" dirty="0" err="1">
                <a:latin typeface="Berlin Sans FB" panose="020E0602020502020306" pitchFamily="34" charset="77"/>
              </a:rPr>
              <a:t>Muj</a:t>
            </a:r>
            <a:r>
              <a:rPr lang="en-US" dirty="0">
                <a:latin typeface="Berlin Sans FB" panose="020E0602020502020306" pitchFamily="34" charset="77"/>
              </a:rPr>
              <a:t> VLAK (Ceske </a:t>
            </a:r>
            <a:r>
              <a:rPr lang="en-US" dirty="0" err="1">
                <a:latin typeface="Berlin Sans FB" panose="020E0602020502020306" pitchFamily="34" charset="77"/>
              </a:rPr>
              <a:t>Drahy</a:t>
            </a:r>
            <a:r>
              <a:rPr lang="en-US" dirty="0">
                <a:latin typeface="Berlin Sans FB" panose="020E0602020502020306" pitchFamily="34" charset="77"/>
              </a:rPr>
              <a:t>)</a:t>
            </a:r>
          </a:p>
        </p:txBody>
      </p:sp>
    </p:spTree>
    <p:extLst>
      <p:ext uri="{BB962C8B-B14F-4D97-AF65-F5344CB8AC3E}">
        <p14:creationId xmlns:p14="http://schemas.microsoft.com/office/powerpoint/2010/main" val="214266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atercolor Background Images | Free iPhone &amp;amp; Zoom HD Wallpapers &amp;amp; Vectors -  rawpixel">
            <a:extLst>
              <a:ext uri="{FF2B5EF4-FFF2-40B4-BE49-F238E27FC236}">
                <a16:creationId xmlns:a16="http://schemas.microsoft.com/office/drawing/2014/main" id="{CD72C03A-DF4D-1143-AE32-32D4D6ECAD1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80ECD8-8CB6-D843-8119-52C32A2F0E87}"/>
              </a:ext>
            </a:extLst>
          </p:cNvPr>
          <p:cNvPicPr>
            <a:picLocks noChangeAspect="1"/>
          </p:cNvPicPr>
          <p:nvPr/>
        </p:nvPicPr>
        <p:blipFill>
          <a:blip r:embed="rId3"/>
          <a:stretch>
            <a:fillRect/>
          </a:stretch>
        </p:blipFill>
        <p:spPr>
          <a:xfrm>
            <a:off x="3429000" y="2316162"/>
            <a:ext cx="5334000" cy="774700"/>
          </a:xfrm>
          <a:prstGeom prst="rect">
            <a:avLst/>
          </a:prstGeom>
        </p:spPr>
      </p:pic>
      <p:pic>
        <p:nvPicPr>
          <p:cNvPr id="7" name="Picture 6">
            <a:extLst>
              <a:ext uri="{FF2B5EF4-FFF2-40B4-BE49-F238E27FC236}">
                <a16:creationId xmlns:a16="http://schemas.microsoft.com/office/drawing/2014/main" id="{EA3A5668-2FAA-5A40-B0A0-FE39CB59A958}"/>
              </a:ext>
            </a:extLst>
          </p:cNvPr>
          <p:cNvPicPr>
            <a:picLocks noChangeAspect="1"/>
          </p:cNvPicPr>
          <p:nvPr/>
        </p:nvPicPr>
        <p:blipFill>
          <a:blip r:embed="rId4"/>
          <a:stretch>
            <a:fillRect/>
          </a:stretch>
        </p:blipFill>
        <p:spPr>
          <a:xfrm>
            <a:off x="1079500" y="3767139"/>
            <a:ext cx="10033000" cy="774700"/>
          </a:xfrm>
          <a:prstGeom prst="rect">
            <a:avLst/>
          </a:prstGeom>
        </p:spPr>
      </p:pic>
    </p:spTree>
    <p:extLst>
      <p:ext uri="{BB962C8B-B14F-4D97-AF65-F5344CB8AC3E}">
        <p14:creationId xmlns:p14="http://schemas.microsoft.com/office/powerpoint/2010/main" val="1183069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Watercolor Background Images | Free iPhone &amp;amp; Zoom HD Wallpapers &amp;amp; Vectors -  rawpixel">
            <a:extLst>
              <a:ext uri="{FF2B5EF4-FFF2-40B4-BE49-F238E27FC236}">
                <a16:creationId xmlns:a16="http://schemas.microsoft.com/office/drawing/2014/main" id="{3AB0F1E3-65C1-9147-B205-3AAA1D48E31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19AECD-9270-2A40-A331-1969E4DAE3A3}"/>
              </a:ext>
            </a:extLst>
          </p:cNvPr>
          <p:cNvSpPr>
            <a:spLocks noGrp="1"/>
          </p:cNvSpPr>
          <p:nvPr>
            <p:ph idx="1"/>
          </p:nvPr>
        </p:nvSpPr>
        <p:spPr>
          <a:xfrm>
            <a:off x="355600" y="1825625"/>
            <a:ext cx="5875867" cy="4351338"/>
          </a:xfrm>
        </p:spPr>
        <p:txBody>
          <a:bodyPr>
            <a:normAutofit/>
          </a:bodyPr>
          <a:lstStyle/>
          <a:p>
            <a:pPr fontAlgn="base">
              <a:lnSpc>
                <a:spcPct val="120000"/>
              </a:lnSpc>
            </a:pPr>
            <a:r>
              <a:rPr lang="en-US" dirty="0" err="1">
                <a:solidFill>
                  <a:schemeClr val="tx2">
                    <a:lumMod val="50000"/>
                  </a:schemeClr>
                </a:solidFill>
                <a:latin typeface="Berlin Sans FB" panose="020E0602020502020306" pitchFamily="34" charset="77"/>
              </a:rPr>
              <a:t>Nove</a:t>
            </a:r>
            <a:r>
              <a:rPr lang="en-US" dirty="0">
                <a:solidFill>
                  <a:schemeClr val="tx2">
                    <a:lumMod val="50000"/>
                  </a:schemeClr>
                </a:solidFill>
                <a:latin typeface="Berlin Sans FB" panose="020E0602020502020306" pitchFamily="34" charset="77"/>
              </a:rPr>
              <a:t> </a:t>
            </a:r>
            <a:r>
              <a:rPr lang="en-US" dirty="0" err="1">
                <a:solidFill>
                  <a:schemeClr val="tx2">
                    <a:lumMod val="50000"/>
                  </a:schemeClr>
                </a:solidFill>
                <a:latin typeface="Berlin Sans FB" panose="020E0602020502020306" pitchFamily="34" charset="77"/>
              </a:rPr>
              <a:t>Sady</a:t>
            </a:r>
            <a:r>
              <a:rPr lang="en-US" dirty="0">
                <a:solidFill>
                  <a:schemeClr val="tx2">
                    <a:lumMod val="50000"/>
                  </a:schemeClr>
                </a:solidFill>
                <a:latin typeface="Berlin Sans FB" panose="020E0602020502020306" pitchFamily="34" charset="77"/>
              </a:rPr>
              <a:t> - Pitches</a:t>
            </a:r>
          </a:p>
          <a:p>
            <a:pPr fontAlgn="base">
              <a:lnSpc>
                <a:spcPct val="120000"/>
              </a:lnSpc>
            </a:pPr>
            <a:r>
              <a:rPr lang="en-US" dirty="0">
                <a:solidFill>
                  <a:schemeClr val="tx2">
                    <a:lumMod val="50000"/>
                  </a:schemeClr>
                </a:solidFill>
                <a:latin typeface="Berlin Sans FB" panose="020E0602020502020306" pitchFamily="34" charset="77"/>
              </a:rPr>
              <a:t>11-a-side Team – </a:t>
            </a:r>
          </a:p>
          <a:p>
            <a:pPr marL="0" indent="0" fontAlgn="base">
              <a:lnSpc>
                <a:spcPct val="120000"/>
              </a:lnSpc>
              <a:buNone/>
            </a:pPr>
            <a:r>
              <a:rPr lang="en-US" dirty="0">
                <a:solidFill>
                  <a:schemeClr val="tx2">
                    <a:lumMod val="50000"/>
                  </a:schemeClr>
                </a:solidFill>
                <a:latin typeface="Berlin Sans FB" panose="020E0602020502020306" pitchFamily="34" charset="77"/>
              </a:rPr>
              <a:t>English </a:t>
            </a:r>
            <a:r>
              <a:rPr lang="en-US" dirty="0" err="1">
                <a:solidFill>
                  <a:schemeClr val="tx2">
                    <a:lumMod val="50000"/>
                  </a:schemeClr>
                </a:solidFill>
                <a:latin typeface="Berlin Sans FB" panose="020E0602020502020306" pitchFamily="34" charset="77"/>
              </a:rPr>
              <a:t>programme</a:t>
            </a:r>
            <a:r>
              <a:rPr lang="en-US" dirty="0">
                <a:solidFill>
                  <a:schemeClr val="tx2">
                    <a:lumMod val="50000"/>
                  </a:schemeClr>
                </a:solidFill>
                <a:latin typeface="Berlin Sans FB" panose="020E0602020502020306" pitchFamily="34" charset="77"/>
              </a:rPr>
              <a:t> </a:t>
            </a:r>
          </a:p>
          <a:p>
            <a:pPr fontAlgn="base">
              <a:lnSpc>
                <a:spcPct val="120000"/>
              </a:lnSpc>
            </a:pPr>
            <a:r>
              <a:rPr lang="en-US" dirty="0">
                <a:solidFill>
                  <a:schemeClr val="tx2">
                    <a:lumMod val="50000"/>
                  </a:schemeClr>
                </a:solidFill>
                <a:latin typeface="Berlin Sans FB" panose="020E0602020502020306" pitchFamily="34" charset="77"/>
              </a:rPr>
              <a:t>League —&gt; Mid October </a:t>
            </a:r>
          </a:p>
          <a:p>
            <a:pPr fontAlgn="base">
              <a:lnSpc>
                <a:spcPct val="120000"/>
              </a:lnSpc>
            </a:pPr>
            <a:r>
              <a:rPr lang="en-US" dirty="0">
                <a:solidFill>
                  <a:schemeClr val="tx2">
                    <a:lumMod val="50000"/>
                  </a:schemeClr>
                </a:solidFill>
                <a:latin typeface="Berlin Sans FB" panose="020E0602020502020306" pitchFamily="34" charset="77"/>
              </a:rPr>
              <a:t>Tournament –&gt; Summer </a:t>
            </a:r>
          </a:p>
          <a:p>
            <a:pPr fontAlgn="base">
              <a:lnSpc>
                <a:spcPct val="120000"/>
              </a:lnSpc>
            </a:pPr>
            <a:r>
              <a:rPr lang="en-US" dirty="0">
                <a:solidFill>
                  <a:schemeClr val="tx2">
                    <a:lumMod val="50000"/>
                  </a:schemeClr>
                </a:solidFill>
                <a:latin typeface="Berlin Sans FB" panose="020E0602020502020306" pitchFamily="34" charset="77"/>
              </a:rPr>
              <a:t>UIMS</a:t>
            </a:r>
          </a:p>
        </p:txBody>
      </p:sp>
      <p:sp>
        <p:nvSpPr>
          <p:cNvPr id="4" name="Rectangle 3">
            <a:extLst>
              <a:ext uri="{FF2B5EF4-FFF2-40B4-BE49-F238E27FC236}">
                <a16:creationId xmlns:a16="http://schemas.microsoft.com/office/drawing/2014/main" id="{CBD0B769-EF33-8E49-91BA-ED8C9F97D742}"/>
              </a:ext>
            </a:extLst>
          </p:cNvPr>
          <p:cNvSpPr/>
          <p:nvPr/>
        </p:nvSpPr>
        <p:spPr>
          <a:xfrm>
            <a:off x="5948362" y="365125"/>
            <a:ext cx="6096000" cy="2010807"/>
          </a:xfrm>
          <a:prstGeom prst="rect">
            <a:avLst/>
          </a:prstGeom>
        </p:spPr>
        <p:txBody>
          <a:bodyPr>
            <a:spAutoFit/>
          </a:bodyPr>
          <a:lstStyle/>
          <a:p>
            <a:pPr algn="ctr"/>
            <a:r>
              <a:rPr lang="en-US" dirty="0">
                <a:solidFill>
                  <a:srgbClr val="737373"/>
                </a:solidFill>
                <a:latin typeface="Roboto" panose="02000000000000000000" pitchFamily="2" charset="0"/>
              </a:rPr>
              <a:t>Booking football pitches at </a:t>
            </a:r>
            <a:r>
              <a:rPr lang="en-US" dirty="0" err="1">
                <a:solidFill>
                  <a:srgbClr val="737373"/>
                </a:solidFill>
                <a:latin typeface="Roboto" panose="02000000000000000000" pitchFamily="2" charset="0"/>
              </a:rPr>
              <a:t>Nove</a:t>
            </a:r>
            <a:r>
              <a:rPr lang="en-US" dirty="0">
                <a:solidFill>
                  <a:srgbClr val="737373"/>
                </a:solidFill>
                <a:latin typeface="Roboto" panose="02000000000000000000" pitchFamily="2" charset="0"/>
              </a:rPr>
              <a:t> </a:t>
            </a:r>
            <a:r>
              <a:rPr lang="en-US" dirty="0" err="1">
                <a:solidFill>
                  <a:srgbClr val="737373"/>
                </a:solidFill>
                <a:latin typeface="Roboto" panose="02000000000000000000" pitchFamily="2" charset="0"/>
              </a:rPr>
              <a:t>Sady</a:t>
            </a:r>
            <a:endParaRPr lang="en-US" dirty="0"/>
          </a:p>
          <a:p>
            <a:pPr algn="ctr">
              <a:spcBef>
                <a:spcPts val="1600"/>
              </a:spcBef>
            </a:pPr>
            <a:r>
              <a:rPr lang="en-US" sz="2400" b="1" dirty="0">
                <a:solidFill>
                  <a:srgbClr val="737373"/>
                </a:solidFill>
                <a:latin typeface="Roboto" panose="02000000000000000000" pitchFamily="2" charset="0"/>
              </a:rPr>
              <a:t>—&gt; David: +420 724 710731</a:t>
            </a:r>
            <a:endParaRPr lang="en-US" dirty="0"/>
          </a:p>
          <a:p>
            <a:pPr algn="ctr">
              <a:spcBef>
                <a:spcPts val="1600"/>
              </a:spcBef>
            </a:pPr>
            <a:r>
              <a:rPr lang="en-US" dirty="0">
                <a:solidFill>
                  <a:srgbClr val="737373"/>
                </a:solidFill>
                <a:latin typeface="Roboto" panose="02000000000000000000" pitchFamily="2" charset="0"/>
              </a:rPr>
              <a:t>Price: </a:t>
            </a:r>
            <a:r>
              <a:rPr lang="en-US" sz="2000" b="1" dirty="0">
                <a:solidFill>
                  <a:srgbClr val="737373"/>
                </a:solidFill>
                <a:latin typeface="Roboto" panose="02000000000000000000" pitchFamily="2" charset="0"/>
              </a:rPr>
              <a:t>600kc for 2hrs </a:t>
            </a:r>
            <a:endParaRPr lang="en-US" dirty="0"/>
          </a:p>
          <a:p>
            <a:br>
              <a:rPr lang="en-US" dirty="0"/>
            </a:br>
            <a:endParaRPr lang="en-GB" dirty="0"/>
          </a:p>
        </p:txBody>
      </p:sp>
      <p:pic>
        <p:nvPicPr>
          <p:cNvPr id="5126" name="Picture 6">
            <a:extLst>
              <a:ext uri="{FF2B5EF4-FFF2-40B4-BE49-F238E27FC236}">
                <a16:creationId xmlns:a16="http://schemas.microsoft.com/office/drawing/2014/main" id="{120B8AD4-0C34-4841-A79D-C33AD22E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234" y="2101127"/>
            <a:ext cx="3677531" cy="210969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DA6B9B03-C6DE-1449-8151-4DE089C4C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096" y="2088066"/>
            <a:ext cx="3919265" cy="214896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75D128C4-8D80-DE46-9D4D-FF811EE02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848" y="4351440"/>
            <a:ext cx="3871833" cy="2300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7B2B8E-D187-6147-9424-90619242F1C2}"/>
              </a:ext>
            </a:extLst>
          </p:cNvPr>
          <p:cNvPicPr>
            <a:picLocks noChangeAspect="1"/>
          </p:cNvPicPr>
          <p:nvPr/>
        </p:nvPicPr>
        <p:blipFill>
          <a:blip r:embed="rId6"/>
          <a:stretch>
            <a:fillRect/>
          </a:stretch>
        </p:blipFill>
        <p:spPr>
          <a:xfrm>
            <a:off x="527049" y="365124"/>
            <a:ext cx="4282017" cy="1140625"/>
          </a:xfrm>
          <a:prstGeom prst="rect">
            <a:avLst/>
          </a:prstGeom>
        </p:spPr>
      </p:pic>
    </p:spTree>
    <p:extLst>
      <p:ext uri="{BB962C8B-B14F-4D97-AF65-F5344CB8AC3E}">
        <p14:creationId xmlns:p14="http://schemas.microsoft.com/office/powerpoint/2010/main" val="978717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F4648AA4-7DEC-A24A-9D91-1DACAF879BE1}"/>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F3D4DB-82EF-E34D-87BA-91316D4DF750}"/>
              </a:ext>
            </a:extLst>
          </p:cNvPr>
          <p:cNvSpPr>
            <a:spLocks noGrp="1"/>
          </p:cNvSpPr>
          <p:nvPr>
            <p:ph idx="1"/>
          </p:nvPr>
        </p:nvSpPr>
        <p:spPr>
          <a:xfrm>
            <a:off x="838200" y="1825625"/>
            <a:ext cx="5935133" cy="3694642"/>
          </a:xfrm>
        </p:spPr>
        <p:txBody>
          <a:bodyPr/>
          <a:lstStyle/>
          <a:p>
            <a:pPr fontAlgn="base"/>
            <a:r>
              <a:rPr lang="en-US" dirty="0">
                <a:solidFill>
                  <a:schemeClr val="tx2">
                    <a:lumMod val="50000"/>
                  </a:schemeClr>
                </a:solidFill>
                <a:latin typeface="Berlin Sans FB" panose="020E0602020502020306" pitchFamily="34" charset="77"/>
              </a:rPr>
              <a:t>Every Tuesday</a:t>
            </a:r>
          </a:p>
          <a:p>
            <a:pPr fontAlgn="base"/>
            <a:r>
              <a:rPr lang="en-US" dirty="0">
                <a:solidFill>
                  <a:schemeClr val="tx2">
                    <a:lumMod val="50000"/>
                  </a:schemeClr>
                </a:solidFill>
                <a:latin typeface="Berlin Sans FB" panose="020E0602020502020306" pitchFamily="34" charset="77"/>
              </a:rPr>
              <a:t>2 hours </a:t>
            </a:r>
          </a:p>
          <a:p>
            <a:pPr fontAlgn="base"/>
            <a:r>
              <a:rPr lang="en-US" dirty="0">
                <a:solidFill>
                  <a:schemeClr val="tx2">
                    <a:lumMod val="50000"/>
                  </a:schemeClr>
                </a:solidFill>
                <a:latin typeface="Berlin Sans FB" panose="020E0602020502020306" pitchFamily="34" charset="77"/>
              </a:rPr>
              <a:t>Doubles and Singles</a:t>
            </a:r>
          </a:p>
          <a:p>
            <a:pPr fontAlgn="base"/>
            <a:r>
              <a:rPr lang="en-US" dirty="0">
                <a:solidFill>
                  <a:schemeClr val="tx2">
                    <a:lumMod val="50000"/>
                  </a:schemeClr>
                </a:solidFill>
                <a:latin typeface="Berlin Sans FB" panose="020E0602020502020306" pitchFamily="34" charset="77"/>
              </a:rPr>
              <a:t>100kc each</a:t>
            </a:r>
          </a:p>
          <a:p>
            <a:pPr fontAlgn="base"/>
            <a:r>
              <a:rPr lang="en-US" dirty="0">
                <a:solidFill>
                  <a:schemeClr val="tx2">
                    <a:lumMod val="50000"/>
                  </a:schemeClr>
                </a:solidFill>
                <a:latin typeface="Berlin Sans FB" panose="020E0602020502020306" pitchFamily="34" charset="77"/>
              </a:rPr>
              <a:t>50kc rent a racket</a:t>
            </a:r>
          </a:p>
          <a:p>
            <a:pPr fontAlgn="base"/>
            <a:r>
              <a:rPr lang="en-US" dirty="0">
                <a:solidFill>
                  <a:schemeClr val="tx2">
                    <a:lumMod val="50000"/>
                  </a:schemeClr>
                </a:solidFill>
                <a:latin typeface="Berlin Sans FB" panose="020E0602020502020306" pitchFamily="34" charset="77"/>
              </a:rPr>
              <a:t>Badminton Milo, Na </a:t>
            </a:r>
            <a:r>
              <a:rPr lang="en-US" dirty="0" err="1">
                <a:solidFill>
                  <a:schemeClr val="tx2">
                    <a:lumMod val="50000"/>
                  </a:schemeClr>
                </a:solidFill>
                <a:latin typeface="Berlin Sans FB" panose="020E0602020502020306" pitchFamily="34" charset="77"/>
              </a:rPr>
              <a:t>Střelnici</a:t>
            </a:r>
            <a:r>
              <a:rPr lang="en-US" dirty="0">
                <a:solidFill>
                  <a:schemeClr val="tx2">
                    <a:lumMod val="50000"/>
                  </a:schemeClr>
                </a:solidFill>
                <a:latin typeface="Berlin Sans FB" panose="020E0602020502020306" pitchFamily="34" charset="77"/>
              </a:rPr>
              <a:t> 37, 779 00 Olomouc, Czechia</a:t>
            </a:r>
          </a:p>
          <a:p>
            <a:pPr marL="0" indent="0">
              <a:buNone/>
            </a:pPr>
            <a:endParaRPr lang="en-GB" dirty="0"/>
          </a:p>
        </p:txBody>
      </p:sp>
      <p:pic>
        <p:nvPicPr>
          <p:cNvPr id="6146" name="Picture 2">
            <a:extLst>
              <a:ext uri="{FF2B5EF4-FFF2-40B4-BE49-F238E27FC236}">
                <a16:creationId xmlns:a16="http://schemas.microsoft.com/office/drawing/2014/main" id="{F602BAE2-40BF-044F-8160-66D31D64A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44"/>
          <a:stretch/>
        </p:blipFill>
        <p:spPr bwMode="auto">
          <a:xfrm>
            <a:off x="6987227" y="67733"/>
            <a:ext cx="5164667" cy="6722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25E42C-A259-264D-9B6C-35CD39B46343}"/>
              </a:ext>
            </a:extLst>
          </p:cNvPr>
          <p:cNvSpPr/>
          <p:nvPr/>
        </p:nvSpPr>
        <p:spPr>
          <a:xfrm>
            <a:off x="208323" y="5836160"/>
            <a:ext cx="7194885" cy="954107"/>
          </a:xfrm>
          <a:prstGeom prst="rect">
            <a:avLst/>
          </a:prstGeom>
        </p:spPr>
        <p:txBody>
          <a:bodyPr wrap="square">
            <a:spAutoFit/>
          </a:bodyPr>
          <a:lstStyle/>
          <a:p>
            <a:r>
              <a:rPr lang="en-US" sz="2000" b="1" dirty="0" err="1">
                <a:solidFill>
                  <a:srgbClr val="C00000"/>
                </a:solidFill>
              </a:rPr>
              <a:t>Neredin</a:t>
            </a:r>
            <a:r>
              <a:rPr lang="en-US" sz="2000" b="1" dirty="0">
                <a:solidFill>
                  <a:srgbClr val="C00000"/>
                </a:solidFill>
              </a:rPr>
              <a:t> </a:t>
            </a:r>
            <a:r>
              <a:rPr lang="en-US" sz="2000" b="1" dirty="0" err="1">
                <a:solidFill>
                  <a:srgbClr val="C00000"/>
                </a:solidFill>
              </a:rPr>
              <a:t>Krematorium</a:t>
            </a:r>
            <a:r>
              <a:rPr lang="en-US" sz="2000" b="1" dirty="0">
                <a:solidFill>
                  <a:srgbClr val="C00000"/>
                </a:solidFill>
              </a:rPr>
              <a:t> [7] or [U] —&gt; Bus 18 or 22 —&gt; 6/7 min walk</a:t>
            </a:r>
          </a:p>
          <a:p>
            <a:br>
              <a:rPr lang="en-US" dirty="0"/>
            </a:br>
            <a:endParaRPr lang="en-GB" dirty="0"/>
          </a:p>
        </p:txBody>
      </p:sp>
      <p:pic>
        <p:nvPicPr>
          <p:cNvPr id="7" name="Picture 6">
            <a:extLst>
              <a:ext uri="{FF2B5EF4-FFF2-40B4-BE49-F238E27FC236}">
                <a16:creationId xmlns:a16="http://schemas.microsoft.com/office/drawing/2014/main" id="{B1D51567-6536-DF40-9721-1EEEAE0A6043}"/>
              </a:ext>
            </a:extLst>
          </p:cNvPr>
          <p:cNvPicPr>
            <a:picLocks noChangeAspect="1"/>
          </p:cNvPicPr>
          <p:nvPr/>
        </p:nvPicPr>
        <p:blipFill>
          <a:blip r:embed="rId4"/>
          <a:stretch>
            <a:fillRect/>
          </a:stretch>
        </p:blipFill>
        <p:spPr>
          <a:xfrm>
            <a:off x="838200" y="418765"/>
            <a:ext cx="4489380" cy="918967"/>
          </a:xfrm>
          <a:prstGeom prst="rect">
            <a:avLst/>
          </a:prstGeom>
        </p:spPr>
      </p:pic>
    </p:spTree>
    <p:extLst>
      <p:ext uri="{BB962C8B-B14F-4D97-AF65-F5344CB8AC3E}">
        <p14:creationId xmlns:p14="http://schemas.microsoft.com/office/powerpoint/2010/main" val="314648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530D52DF-482D-1F40-BC95-06E941F3F4A9}"/>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4A24B15-889F-AB48-9592-40B991AD0D2A}"/>
              </a:ext>
            </a:extLst>
          </p:cNvPr>
          <p:cNvSpPr>
            <a:spLocks noGrp="1"/>
          </p:cNvSpPr>
          <p:nvPr>
            <p:ph idx="1"/>
          </p:nvPr>
        </p:nvSpPr>
        <p:spPr/>
        <p:txBody>
          <a:bodyPr>
            <a:normAutofit fontScale="92500" lnSpcReduction="10000"/>
          </a:bodyPr>
          <a:lstStyle/>
          <a:p>
            <a:pPr>
              <a:lnSpc>
                <a:spcPct val="150000"/>
              </a:lnSpc>
            </a:pPr>
            <a:r>
              <a:rPr lang="en-US" dirty="0">
                <a:solidFill>
                  <a:schemeClr val="tx2">
                    <a:lumMod val="50000"/>
                  </a:schemeClr>
                </a:solidFill>
                <a:latin typeface="Berlin Sans FB" panose="020E0602020502020306" pitchFamily="34" charset="77"/>
              </a:rPr>
              <a:t>Play in </a:t>
            </a:r>
            <a:r>
              <a:rPr lang="en-US" dirty="0" err="1">
                <a:solidFill>
                  <a:schemeClr val="tx2">
                    <a:lumMod val="50000"/>
                  </a:schemeClr>
                </a:solidFill>
                <a:latin typeface="Berlin Sans FB" panose="020E0602020502020306" pitchFamily="34" charset="77"/>
              </a:rPr>
              <a:t>Neredin</a:t>
            </a:r>
            <a:r>
              <a:rPr lang="en-US" dirty="0">
                <a:solidFill>
                  <a:schemeClr val="tx2">
                    <a:lumMod val="50000"/>
                  </a:schemeClr>
                </a:solidFill>
                <a:latin typeface="Berlin Sans FB" panose="020E0602020502020306" pitchFamily="34" charset="77"/>
              </a:rPr>
              <a:t> </a:t>
            </a:r>
          </a:p>
          <a:p>
            <a:pPr>
              <a:lnSpc>
                <a:spcPct val="150000"/>
              </a:lnSpc>
            </a:pPr>
            <a:r>
              <a:rPr lang="en-US" dirty="0">
                <a:solidFill>
                  <a:schemeClr val="tx2">
                    <a:lumMod val="50000"/>
                  </a:schemeClr>
                </a:solidFill>
                <a:latin typeface="Berlin Sans FB" panose="020E0602020502020306" pitchFamily="34" charset="77"/>
              </a:rPr>
              <a:t>Decide team based on numbers</a:t>
            </a:r>
          </a:p>
          <a:p>
            <a:pPr>
              <a:lnSpc>
                <a:spcPct val="150000"/>
              </a:lnSpc>
            </a:pPr>
            <a:r>
              <a:rPr lang="en-US" dirty="0">
                <a:solidFill>
                  <a:schemeClr val="tx2">
                    <a:lumMod val="50000"/>
                  </a:schemeClr>
                </a:solidFill>
                <a:latin typeface="Berlin Sans FB" panose="020E0602020502020306" pitchFamily="34" charset="77"/>
              </a:rPr>
              <a:t>Group Chat - </a:t>
            </a:r>
            <a:r>
              <a:rPr lang="en-US" dirty="0" err="1">
                <a:solidFill>
                  <a:schemeClr val="tx2">
                    <a:lumMod val="50000"/>
                  </a:schemeClr>
                </a:solidFill>
                <a:latin typeface="Berlin Sans FB" panose="020E0602020502020306" pitchFamily="34" charset="77"/>
              </a:rPr>
              <a:t>Whatsapp</a:t>
            </a:r>
            <a:endParaRPr lang="en-US" dirty="0">
              <a:solidFill>
                <a:schemeClr val="tx2">
                  <a:lumMod val="50000"/>
                </a:schemeClr>
              </a:solidFill>
              <a:latin typeface="Berlin Sans FB" panose="020E0602020502020306" pitchFamily="34" charset="77"/>
            </a:endParaRPr>
          </a:p>
          <a:p>
            <a:pPr>
              <a:lnSpc>
                <a:spcPct val="150000"/>
              </a:lnSpc>
            </a:pPr>
            <a:r>
              <a:rPr lang="en-US" dirty="0">
                <a:solidFill>
                  <a:schemeClr val="tx2">
                    <a:lumMod val="50000"/>
                  </a:schemeClr>
                </a:solidFill>
                <a:latin typeface="Berlin Sans FB" panose="020E0602020502020306" pitchFamily="34" charset="77"/>
              </a:rPr>
              <a:t> 11-a-side </a:t>
            </a:r>
          </a:p>
          <a:p>
            <a:pPr>
              <a:lnSpc>
                <a:spcPct val="150000"/>
              </a:lnSpc>
            </a:pPr>
            <a:r>
              <a:rPr lang="en-US" dirty="0">
                <a:solidFill>
                  <a:schemeClr val="tx2">
                    <a:lumMod val="50000"/>
                  </a:schemeClr>
                </a:solidFill>
                <a:latin typeface="Berlin Sans FB" panose="020E0602020502020306" pitchFamily="34" charset="77"/>
              </a:rPr>
              <a:t>Once a week – mid week</a:t>
            </a:r>
          </a:p>
          <a:p>
            <a:pPr marL="0" indent="0">
              <a:buNone/>
            </a:pPr>
            <a:br>
              <a:rPr lang="en-US" dirty="0"/>
            </a:br>
            <a:endParaRPr lang="en-GB" dirty="0"/>
          </a:p>
        </p:txBody>
      </p:sp>
      <p:pic>
        <p:nvPicPr>
          <p:cNvPr id="6" name="Picture 5">
            <a:extLst>
              <a:ext uri="{FF2B5EF4-FFF2-40B4-BE49-F238E27FC236}">
                <a16:creationId xmlns:a16="http://schemas.microsoft.com/office/drawing/2014/main" id="{CC52AB83-F4AE-0542-9C39-3AAEED75C9AC}"/>
              </a:ext>
            </a:extLst>
          </p:cNvPr>
          <p:cNvPicPr>
            <a:picLocks noChangeAspect="1"/>
          </p:cNvPicPr>
          <p:nvPr/>
        </p:nvPicPr>
        <p:blipFill>
          <a:blip r:embed="rId3"/>
          <a:stretch>
            <a:fillRect/>
          </a:stretch>
        </p:blipFill>
        <p:spPr>
          <a:xfrm>
            <a:off x="838200" y="293686"/>
            <a:ext cx="4191000" cy="1265599"/>
          </a:xfrm>
          <a:prstGeom prst="rect">
            <a:avLst/>
          </a:prstGeom>
        </p:spPr>
      </p:pic>
    </p:spTree>
    <p:extLst>
      <p:ext uri="{BB962C8B-B14F-4D97-AF65-F5344CB8AC3E}">
        <p14:creationId xmlns:p14="http://schemas.microsoft.com/office/powerpoint/2010/main" val="153538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atercolor Background Images | Free iPhone &amp;amp; Zoom HD Wallpapers &amp;amp; Vectors -  rawpixel">
            <a:extLst>
              <a:ext uri="{FF2B5EF4-FFF2-40B4-BE49-F238E27FC236}">
                <a16:creationId xmlns:a16="http://schemas.microsoft.com/office/drawing/2014/main" id="{AD928D96-AB53-494F-97D9-522C4CC887D8}"/>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43A29D-9539-7C44-B0A1-203B600DBB97}"/>
              </a:ext>
            </a:extLst>
          </p:cNvPr>
          <p:cNvSpPr>
            <a:spLocks noGrp="1"/>
          </p:cNvSpPr>
          <p:nvPr>
            <p:ph idx="1"/>
          </p:nvPr>
        </p:nvSpPr>
        <p:spPr>
          <a:xfrm>
            <a:off x="4610100" y="1244287"/>
            <a:ext cx="2971800" cy="1714500"/>
          </a:xfrm>
        </p:spPr>
        <p:txBody>
          <a:bodyPr>
            <a:normAutofit/>
          </a:bodyPr>
          <a:lstStyle/>
          <a:p>
            <a:pPr marL="0" indent="0" algn="ctr">
              <a:buNone/>
            </a:pPr>
            <a:r>
              <a:rPr lang="en-US" dirty="0">
                <a:solidFill>
                  <a:schemeClr val="tx2">
                    <a:lumMod val="50000"/>
                  </a:schemeClr>
                </a:solidFill>
                <a:latin typeface="Berlin Sans FB" panose="020E0602020502020306" pitchFamily="34" charset="77"/>
              </a:rPr>
              <a:t>500 Kc per term</a:t>
            </a:r>
          </a:p>
          <a:p>
            <a:pPr marL="0" indent="0" algn="ctr">
              <a:buNone/>
            </a:pPr>
            <a:r>
              <a:rPr lang="en-US" dirty="0">
                <a:solidFill>
                  <a:schemeClr val="tx2">
                    <a:lumMod val="50000"/>
                  </a:schemeClr>
                </a:solidFill>
                <a:latin typeface="Berlin Sans FB" panose="020E0602020502020306" pitchFamily="34" charset="77"/>
              </a:rPr>
              <a:t>Requires ISIC </a:t>
            </a:r>
          </a:p>
          <a:p>
            <a:pPr marL="0" indent="0" algn="ctr">
              <a:buNone/>
            </a:pPr>
            <a:r>
              <a:rPr lang="en-US" dirty="0">
                <a:solidFill>
                  <a:schemeClr val="tx2">
                    <a:lumMod val="50000"/>
                  </a:schemeClr>
                </a:solidFill>
                <a:latin typeface="Berlin Sans FB" panose="020E0602020502020306" pitchFamily="34" charset="77"/>
              </a:rPr>
              <a:t>Basement of N1</a:t>
            </a:r>
            <a:endParaRPr lang="en-GB" dirty="0">
              <a:solidFill>
                <a:schemeClr val="tx2">
                  <a:lumMod val="50000"/>
                </a:schemeClr>
              </a:solidFill>
              <a:latin typeface="Berlin Sans FB" panose="020E0602020502020306" pitchFamily="34" charset="77"/>
            </a:endParaRPr>
          </a:p>
        </p:txBody>
      </p:sp>
      <p:pic>
        <p:nvPicPr>
          <p:cNvPr id="7170" name="Picture 2">
            <a:extLst>
              <a:ext uri="{FF2B5EF4-FFF2-40B4-BE49-F238E27FC236}">
                <a16:creationId xmlns:a16="http://schemas.microsoft.com/office/drawing/2014/main" id="{D4833362-3AE6-3B4D-9AD7-86CCF820C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83" y="3193111"/>
            <a:ext cx="46656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1A61289-8F75-B644-A59A-09736BC46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781" y="3193111"/>
            <a:ext cx="4665663" cy="3429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4E2E3B-B4AC-9B4F-8838-3F28D2473CDE}"/>
              </a:ext>
            </a:extLst>
          </p:cNvPr>
          <p:cNvPicPr>
            <a:picLocks noChangeAspect="1"/>
          </p:cNvPicPr>
          <p:nvPr/>
        </p:nvPicPr>
        <p:blipFill>
          <a:blip r:embed="rId5"/>
          <a:stretch>
            <a:fillRect/>
          </a:stretch>
        </p:blipFill>
        <p:spPr>
          <a:xfrm>
            <a:off x="3778250" y="235264"/>
            <a:ext cx="4635500" cy="774700"/>
          </a:xfrm>
          <a:prstGeom prst="rect">
            <a:avLst/>
          </a:prstGeom>
        </p:spPr>
      </p:pic>
    </p:spTree>
    <p:extLst>
      <p:ext uri="{BB962C8B-B14F-4D97-AF65-F5344CB8AC3E}">
        <p14:creationId xmlns:p14="http://schemas.microsoft.com/office/powerpoint/2010/main" val="89376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atercolor Background Images | Free iPhone &amp;amp; Zoom HD Wallpapers &amp;amp; Vectors -  rawpixel">
            <a:extLst>
              <a:ext uri="{FF2B5EF4-FFF2-40B4-BE49-F238E27FC236}">
                <a16:creationId xmlns:a16="http://schemas.microsoft.com/office/drawing/2014/main" id="{CB68E2B0-0ADB-B042-9B2D-30876641008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8490B4A4-E0BE-014B-A49B-2EF8F588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7" y="1405466"/>
            <a:ext cx="3933550" cy="474133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32D6E7B-6AEB-2F4F-A6D4-B7018B76AC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3"/>
          <a:stretch/>
        </p:blipFill>
        <p:spPr bwMode="auto">
          <a:xfrm>
            <a:off x="5019588" y="122693"/>
            <a:ext cx="5706533" cy="319193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7ED1892-407B-844F-81E7-B5830BD7D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345" y="3314626"/>
            <a:ext cx="4941039" cy="3543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4845E2-587A-0842-AF5D-524393E2447C}"/>
              </a:ext>
            </a:extLst>
          </p:cNvPr>
          <p:cNvPicPr>
            <a:picLocks noChangeAspect="1"/>
          </p:cNvPicPr>
          <p:nvPr/>
        </p:nvPicPr>
        <p:blipFill>
          <a:blip r:embed="rId6"/>
          <a:stretch>
            <a:fillRect/>
          </a:stretch>
        </p:blipFill>
        <p:spPr>
          <a:xfrm>
            <a:off x="667142" y="323851"/>
            <a:ext cx="3073400" cy="774700"/>
          </a:xfrm>
          <a:prstGeom prst="rect">
            <a:avLst/>
          </a:prstGeom>
        </p:spPr>
      </p:pic>
    </p:spTree>
    <p:extLst>
      <p:ext uri="{BB962C8B-B14F-4D97-AF65-F5344CB8AC3E}">
        <p14:creationId xmlns:p14="http://schemas.microsoft.com/office/powerpoint/2010/main" val="334473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Watercolor Background Images | Free iPhone &amp;amp; Zoom HD Wallpapers &amp;amp; Vectors -  rawpixel">
            <a:extLst>
              <a:ext uri="{FF2B5EF4-FFF2-40B4-BE49-F238E27FC236}">
                <a16:creationId xmlns:a16="http://schemas.microsoft.com/office/drawing/2014/main" id="{7BDA9C90-00CA-074F-A3D1-1A5F654F67A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8937D93-22D0-854B-B435-C8DD7D80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36" y="1473199"/>
            <a:ext cx="6538504" cy="32488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69DCACD-0F1C-274F-8223-F0A36599D5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55"/>
          <a:stretch/>
        </p:blipFill>
        <p:spPr bwMode="auto">
          <a:xfrm>
            <a:off x="7079720" y="1473199"/>
            <a:ext cx="4900613" cy="32488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33E4C7-0377-B848-B1BF-9F6110D62B0F}"/>
              </a:ext>
            </a:extLst>
          </p:cNvPr>
          <p:cNvSpPr/>
          <p:nvPr/>
        </p:nvSpPr>
        <p:spPr>
          <a:xfrm>
            <a:off x="7079720" y="5064036"/>
            <a:ext cx="4900613" cy="1015663"/>
          </a:xfrm>
          <a:prstGeom prst="rect">
            <a:avLst/>
          </a:prstGeom>
        </p:spPr>
        <p:txBody>
          <a:bodyPr wrap="square">
            <a:spAutoFit/>
          </a:bodyPr>
          <a:lstStyle/>
          <a:p>
            <a:pPr algn="ctr"/>
            <a:r>
              <a:rPr lang="en-US" sz="2400" dirty="0">
                <a:solidFill>
                  <a:srgbClr val="C00000"/>
                </a:solidFill>
              </a:rPr>
              <a:t>5 min walk from Uni</a:t>
            </a:r>
          </a:p>
          <a:p>
            <a:br>
              <a:rPr lang="en-US" dirty="0"/>
            </a:br>
            <a:endParaRPr lang="en-GB" dirty="0"/>
          </a:p>
        </p:txBody>
      </p:sp>
      <p:sp>
        <p:nvSpPr>
          <p:cNvPr id="5" name="Rectangle 4">
            <a:extLst>
              <a:ext uri="{FF2B5EF4-FFF2-40B4-BE49-F238E27FC236}">
                <a16:creationId xmlns:a16="http://schemas.microsoft.com/office/drawing/2014/main" id="{113C44AF-EB86-1E48-AE9C-5D5D0AD415C9}"/>
              </a:ext>
            </a:extLst>
          </p:cNvPr>
          <p:cNvSpPr/>
          <p:nvPr/>
        </p:nvSpPr>
        <p:spPr>
          <a:xfrm>
            <a:off x="211667" y="5064036"/>
            <a:ext cx="6721884" cy="1384995"/>
          </a:xfrm>
          <a:prstGeom prst="rect">
            <a:avLst/>
          </a:prstGeom>
        </p:spPr>
        <p:txBody>
          <a:bodyPr wrap="square">
            <a:spAutoFit/>
          </a:bodyPr>
          <a:lstStyle/>
          <a:p>
            <a:pPr algn="ctr"/>
            <a:r>
              <a:rPr lang="en-US" sz="2400" dirty="0" err="1">
                <a:solidFill>
                  <a:srgbClr val="C00000"/>
                </a:solidFill>
                <a:latin typeface="Roboto" panose="02000000000000000000" pitchFamily="2" charset="0"/>
              </a:rPr>
              <a:t>Neredin</a:t>
            </a:r>
            <a:r>
              <a:rPr lang="en-US" sz="2400" dirty="0">
                <a:solidFill>
                  <a:srgbClr val="C00000"/>
                </a:solidFill>
                <a:latin typeface="Roboto" panose="02000000000000000000" pitchFamily="2" charset="0"/>
              </a:rPr>
              <a:t> </a:t>
            </a:r>
            <a:r>
              <a:rPr lang="en-US" sz="2400" dirty="0" err="1">
                <a:solidFill>
                  <a:srgbClr val="C00000"/>
                </a:solidFill>
                <a:latin typeface="Roboto" panose="02000000000000000000" pitchFamily="2" charset="0"/>
              </a:rPr>
              <a:t>krematorium</a:t>
            </a:r>
            <a:r>
              <a:rPr lang="en-US" sz="2400" dirty="0">
                <a:solidFill>
                  <a:srgbClr val="C00000"/>
                </a:solidFill>
                <a:latin typeface="Roboto" panose="02000000000000000000" pitchFamily="2" charset="0"/>
              </a:rPr>
              <a:t> [Bus 26] to </a:t>
            </a:r>
            <a:r>
              <a:rPr lang="en-US" sz="2400" dirty="0" err="1">
                <a:solidFill>
                  <a:srgbClr val="C00000"/>
                </a:solidFill>
                <a:latin typeface="Roboto" panose="02000000000000000000" pitchFamily="2" charset="0"/>
              </a:rPr>
              <a:t>Foerestrova</a:t>
            </a:r>
            <a:r>
              <a:rPr lang="en-US" sz="2400" dirty="0">
                <a:solidFill>
                  <a:srgbClr val="C00000"/>
                </a:solidFill>
                <a:latin typeface="Roboto" panose="02000000000000000000" pitchFamily="2" charset="0"/>
              </a:rPr>
              <a:t> Posta —&gt; 5 min walk</a:t>
            </a:r>
            <a:endParaRPr lang="en-US" sz="2400" dirty="0">
              <a:solidFill>
                <a:srgbClr val="C00000"/>
              </a:solidFill>
            </a:endParaRPr>
          </a:p>
          <a:p>
            <a:br>
              <a:rPr lang="en-US" dirty="0"/>
            </a:br>
            <a:endParaRPr lang="en-GB" dirty="0"/>
          </a:p>
        </p:txBody>
      </p:sp>
      <p:pic>
        <p:nvPicPr>
          <p:cNvPr id="6" name="Picture 5">
            <a:extLst>
              <a:ext uri="{FF2B5EF4-FFF2-40B4-BE49-F238E27FC236}">
                <a16:creationId xmlns:a16="http://schemas.microsoft.com/office/drawing/2014/main" id="{156BE6DE-9D3E-F549-81EE-67D10EFE67FA}"/>
              </a:ext>
            </a:extLst>
          </p:cNvPr>
          <p:cNvPicPr>
            <a:picLocks noChangeAspect="1"/>
          </p:cNvPicPr>
          <p:nvPr/>
        </p:nvPicPr>
        <p:blipFill>
          <a:blip r:embed="rId5"/>
          <a:stretch>
            <a:fillRect/>
          </a:stretch>
        </p:blipFill>
        <p:spPr>
          <a:xfrm>
            <a:off x="4559300" y="356481"/>
            <a:ext cx="3073400" cy="774700"/>
          </a:xfrm>
          <a:prstGeom prst="rect">
            <a:avLst/>
          </a:prstGeom>
        </p:spPr>
      </p:pic>
    </p:spTree>
    <p:extLst>
      <p:ext uri="{BB962C8B-B14F-4D97-AF65-F5344CB8AC3E}">
        <p14:creationId xmlns:p14="http://schemas.microsoft.com/office/powerpoint/2010/main" val="264841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Watercolor Background Images | Free iPhone &amp;amp; Zoom HD Wallpapers &amp;amp; Vectors -  rawpixel">
            <a:extLst>
              <a:ext uri="{FF2B5EF4-FFF2-40B4-BE49-F238E27FC236}">
                <a16:creationId xmlns:a16="http://schemas.microsoft.com/office/drawing/2014/main" id="{FD718190-9FA1-F349-AC33-7702C956C48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9A149FDD-692C-4144-9487-9378ECA86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733" y="632512"/>
            <a:ext cx="6536267" cy="8255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825553B2-69CA-4245-B221-5A7B79DF7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733" y="2010641"/>
            <a:ext cx="6536268" cy="110129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98CD00CB-69AC-074D-9FCA-C33ED6630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74692"/>
            <a:ext cx="6891867" cy="278366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74B6BD66-5E9C-9340-A1BC-3D2A37AB76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281" y="3674692"/>
            <a:ext cx="5134719" cy="26435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9A63A2-0461-8048-BEAA-84AB91891441}"/>
              </a:ext>
            </a:extLst>
          </p:cNvPr>
          <p:cNvPicPr>
            <a:picLocks noChangeAspect="1"/>
          </p:cNvPicPr>
          <p:nvPr/>
        </p:nvPicPr>
        <p:blipFill>
          <a:blip r:embed="rId7"/>
          <a:stretch>
            <a:fillRect/>
          </a:stretch>
        </p:blipFill>
        <p:spPr>
          <a:xfrm>
            <a:off x="1080837" y="472154"/>
            <a:ext cx="2514600" cy="774700"/>
          </a:xfrm>
          <a:prstGeom prst="rect">
            <a:avLst/>
          </a:prstGeom>
        </p:spPr>
      </p:pic>
      <p:pic>
        <p:nvPicPr>
          <p:cNvPr id="8" name="Picture 7">
            <a:extLst>
              <a:ext uri="{FF2B5EF4-FFF2-40B4-BE49-F238E27FC236}">
                <a16:creationId xmlns:a16="http://schemas.microsoft.com/office/drawing/2014/main" id="{760C5F61-BA35-BE46-9EE5-A5C55B7F3159}"/>
              </a:ext>
            </a:extLst>
          </p:cNvPr>
          <p:cNvPicPr>
            <a:picLocks noChangeAspect="1"/>
          </p:cNvPicPr>
          <p:nvPr/>
        </p:nvPicPr>
        <p:blipFill>
          <a:blip r:embed="rId8"/>
          <a:stretch>
            <a:fillRect/>
          </a:stretch>
        </p:blipFill>
        <p:spPr>
          <a:xfrm>
            <a:off x="1080837" y="1792643"/>
            <a:ext cx="2667000" cy="774700"/>
          </a:xfrm>
          <a:prstGeom prst="rect">
            <a:avLst/>
          </a:prstGeom>
        </p:spPr>
      </p:pic>
    </p:spTree>
    <p:extLst>
      <p:ext uri="{BB962C8B-B14F-4D97-AF65-F5344CB8AC3E}">
        <p14:creationId xmlns:p14="http://schemas.microsoft.com/office/powerpoint/2010/main" val="1339329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Watercolor Background Images | Free iPhone &amp;amp; Zoom HD Wallpapers &amp;amp; Vectors -  rawpixel">
            <a:extLst>
              <a:ext uri="{FF2B5EF4-FFF2-40B4-BE49-F238E27FC236}">
                <a16:creationId xmlns:a16="http://schemas.microsoft.com/office/drawing/2014/main" id="{A5A5BB3A-1587-C943-881F-2E8B59ACD364}"/>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C729399-E241-6642-BE23-C129E92937E5}"/>
              </a:ext>
            </a:extLst>
          </p:cNvPr>
          <p:cNvSpPr>
            <a:spLocks noGrp="1"/>
          </p:cNvSpPr>
          <p:nvPr>
            <p:ph idx="1"/>
          </p:nvPr>
        </p:nvSpPr>
        <p:spPr>
          <a:xfrm>
            <a:off x="838200" y="2902225"/>
            <a:ext cx="10515600" cy="3274737"/>
          </a:xfrm>
        </p:spPr>
        <p:txBody>
          <a:bodyPr/>
          <a:lstStyle/>
          <a:p>
            <a:pPr marL="0" indent="0" algn="ctr">
              <a:buNone/>
            </a:pPr>
            <a:r>
              <a:rPr lang="en-US" dirty="0">
                <a:solidFill>
                  <a:schemeClr val="tx2">
                    <a:lumMod val="50000"/>
                  </a:schemeClr>
                </a:solidFill>
                <a:latin typeface="Berlin Sans FB" panose="020E0602020502020306" pitchFamily="34" charset="77"/>
              </a:rPr>
              <a:t>We are the student </a:t>
            </a:r>
            <a:r>
              <a:rPr lang="en-US" dirty="0" err="1">
                <a:solidFill>
                  <a:schemeClr val="tx2">
                    <a:lumMod val="50000"/>
                  </a:schemeClr>
                </a:solidFill>
                <a:latin typeface="Berlin Sans FB" panose="020E0602020502020306" pitchFamily="34" charset="77"/>
              </a:rPr>
              <a:t>organisation</a:t>
            </a:r>
            <a:r>
              <a:rPr lang="en-US" dirty="0">
                <a:solidFill>
                  <a:schemeClr val="tx2">
                    <a:lumMod val="50000"/>
                  </a:schemeClr>
                </a:solidFill>
                <a:latin typeface="Berlin Sans FB" panose="020E0602020502020306" pitchFamily="34" charset="77"/>
              </a:rPr>
              <a:t> for the </a:t>
            </a:r>
            <a:r>
              <a:rPr lang="en-US" dirty="0" err="1">
                <a:solidFill>
                  <a:schemeClr val="tx2">
                    <a:lumMod val="50000"/>
                  </a:schemeClr>
                </a:solidFill>
                <a:latin typeface="Berlin Sans FB" panose="020E0602020502020306" pitchFamily="34" charset="77"/>
              </a:rPr>
              <a:t>Palacky</a:t>
            </a:r>
            <a:r>
              <a:rPr lang="en-US" dirty="0">
                <a:solidFill>
                  <a:schemeClr val="tx2">
                    <a:lumMod val="50000"/>
                  </a:schemeClr>
                </a:solidFill>
                <a:latin typeface="Berlin Sans FB" panose="020E0602020502020306" pitchFamily="34" charset="77"/>
              </a:rPr>
              <a:t> English medical and dental </a:t>
            </a:r>
            <a:r>
              <a:rPr lang="en-US" dirty="0" err="1">
                <a:solidFill>
                  <a:schemeClr val="tx2">
                    <a:lumMod val="50000"/>
                  </a:schemeClr>
                </a:solidFill>
                <a:latin typeface="Berlin Sans FB" panose="020E0602020502020306" pitchFamily="34" charset="77"/>
              </a:rPr>
              <a:t>programmes</a:t>
            </a:r>
            <a:endParaRPr lang="en-US" dirty="0">
              <a:solidFill>
                <a:schemeClr val="tx2">
                  <a:lumMod val="50000"/>
                </a:schemeClr>
              </a:solidFill>
              <a:latin typeface="Berlin Sans FB" panose="020E0602020502020306" pitchFamily="34" charset="77"/>
            </a:endParaRPr>
          </a:p>
          <a:p>
            <a:pPr marL="0" indent="0">
              <a:buNone/>
            </a:pPr>
            <a:endParaRPr lang="en-US" dirty="0"/>
          </a:p>
          <a:p>
            <a:pPr marL="0" indent="0">
              <a:buNone/>
            </a:pPr>
            <a:endParaRPr lang="en-GB" dirty="0"/>
          </a:p>
        </p:txBody>
      </p:sp>
      <p:pic>
        <p:nvPicPr>
          <p:cNvPr id="6" name="Picture 5">
            <a:extLst>
              <a:ext uri="{FF2B5EF4-FFF2-40B4-BE49-F238E27FC236}">
                <a16:creationId xmlns:a16="http://schemas.microsoft.com/office/drawing/2014/main" id="{0E004DF1-B040-8A42-8EEA-4D1EE7575455}"/>
              </a:ext>
            </a:extLst>
          </p:cNvPr>
          <p:cNvPicPr>
            <a:picLocks noChangeAspect="1"/>
          </p:cNvPicPr>
          <p:nvPr/>
        </p:nvPicPr>
        <p:blipFill>
          <a:blip r:embed="rId3"/>
          <a:stretch>
            <a:fillRect/>
          </a:stretch>
        </p:blipFill>
        <p:spPr>
          <a:xfrm>
            <a:off x="3822700" y="1490937"/>
            <a:ext cx="4546600" cy="774700"/>
          </a:xfrm>
          <a:prstGeom prst="rect">
            <a:avLst/>
          </a:prstGeom>
        </p:spPr>
      </p:pic>
    </p:spTree>
    <p:extLst>
      <p:ext uri="{BB962C8B-B14F-4D97-AF65-F5344CB8AC3E}">
        <p14:creationId xmlns:p14="http://schemas.microsoft.com/office/powerpoint/2010/main" val="1665058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atercolor Background Images | Free iPhone &amp;amp; Zoom HD Wallpapers &amp;amp; Vectors -  rawpixel">
            <a:extLst>
              <a:ext uri="{FF2B5EF4-FFF2-40B4-BE49-F238E27FC236}">
                <a16:creationId xmlns:a16="http://schemas.microsoft.com/office/drawing/2014/main" id="{2461AE5A-6D5B-114C-B255-30691D23DD4C}"/>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ABE00EF-0134-174E-AB32-DFEAEC22ABC9}"/>
              </a:ext>
            </a:extLst>
          </p:cNvPr>
          <p:cNvSpPr>
            <a:spLocks noGrp="1"/>
          </p:cNvSpPr>
          <p:nvPr>
            <p:ph idx="1"/>
          </p:nvPr>
        </p:nvSpPr>
        <p:spPr>
          <a:xfrm>
            <a:off x="838200" y="1825625"/>
            <a:ext cx="5105400" cy="3626908"/>
          </a:xfrm>
        </p:spPr>
        <p:txBody>
          <a:bodyPr/>
          <a:lstStyle/>
          <a:p>
            <a:pPr fontAlgn="base"/>
            <a:r>
              <a:rPr lang="en-US" dirty="0"/>
              <a:t>Racket sports (Tennis,[indoor and clay] Badminton)</a:t>
            </a:r>
          </a:p>
          <a:p>
            <a:pPr fontAlgn="base"/>
            <a:r>
              <a:rPr lang="en-US" dirty="0"/>
              <a:t>Fitness - Gym</a:t>
            </a:r>
          </a:p>
          <a:p>
            <a:pPr fontAlgn="base"/>
            <a:r>
              <a:rPr lang="en-US" dirty="0" err="1"/>
              <a:t>Fitnesses</a:t>
            </a:r>
            <a:r>
              <a:rPr lang="en-US" dirty="0"/>
              <a:t> classes </a:t>
            </a:r>
          </a:p>
          <a:p>
            <a:pPr fontAlgn="base"/>
            <a:r>
              <a:rPr lang="en-US" dirty="0"/>
              <a:t>Massages </a:t>
            </a:r>
          </a:p>
          <a:p>
            <a:pPr fontAlgn="base"/>
            <a:r>
              <a:rPr lang="en-US" dirty="0"/>
              <a:t>Cross-fit</a:t>
            </a:r>
          </a:p>
          <a:p>
            <a:pPr fontAlgn="base"/>
            <a:r>
              <a:rPr lang="en-US" u="sng" dirty="0">
                <a:hlinkClick r:id="rId3"/>
              </a:rPr>
              <a:t>https://www.omegasport.cz</a:t>
            </a:r>
            <a:endParaRPr lang="en-US" dirty="0"/>
          </a:p>
        </p:txBody>
      </p:sp>
      <p:pic>
        <p:nvPicPr>
          <p:cNvPr id="11266" name="Picture 2">
            <a:extLst>
              <a:ext uri="{FF2B5EF4-FFF2-40B4-BE49-F238E27FC236}">
                <a16:creationId xmlns:a16="http://schemas.microsoft.com/office/drawing/2014/main" id="{F23807C3-BE8D-474D-8214-AA5D364A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545" y="214313"/>
            <a:ext cx="6487988" cy="238230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36E8223-8004-6747-B02F-FE6E4E8DB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545" y="2596621"/>
            <a:ext cx="3569051" cy="238230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A2A3E6D1-97D0-B24C-8BF4-783EE8C3C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96" r="5262"/>
          <a:stretch/>
        </p:blipFill>
        <p:spPr bwMode="auto">
          <a:xfrm>
            <a:off x="9137596" y="2596621"/>
            <a:ext cx="2918937" cy="2395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78591-2C6A-8542-966B-6A234E37C1EF}"/>
              </a:ext>
            </a:extLst>
          </p:cNvPr>
          <p:cNvPicPr>
            <a:picLocks noChangeAspect="1"/>
          </p:cNvPicPr>
          <p:nvPr/>
        </p:nvPicPr>
        <p:blipFill>
          <a:blip r:embed="rId7"/>
          <a:stretch>
            <a:fillRect/>
          </a:stretch>
        </p:blipFill>
        <p:spPr>
          <a:xfrm>
            <a:off x="1181100" y="606704"/>
            <a:ext cx="2209800" cy="774700"/>
          </a:xfrm>
          <a:prstGeom prst="rect">
            <a:avLst/>
          </a:prstGeom>
        </p:spPr>
      </p:pic>
    </p:spTree>
    <p:extLst>
      <p:ext uri="{BB962C8B-B14F-4D97-AF65-F5344CB8AC3E}">
        <p14:creationId xmlns:p14="http://schemas.microsoft.com/office/powerpoint/2010/main" val="363257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6595410E-FD38-EA45-B996-D9BE4A8A0D9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F77F40-68C5-C943-A690-288B7DF01BCE}"/>
              </a:ext>
            </a:extLst>
          </p:cNvPr>
          <p:cNvSpPr/>
          <p:nvPr/>
        </p:nvSpPr>
        <p:spPr>
          <a:xfrm>
            <a:off x="4965431" y="2438400"/>
            <a:ext cx="6586489" cy="3785419"/>
          </a:xfrm>
          <a:prstGeom prst="rect">
            <a:avLst/>
          </a:prstGeom>
        </p:spPr>
        <p:txBody>
          <a:bodyPr vert="horz" lIns="91440" tIns="45720" rIns="91440" bIns="45720" rtlCol="0">
            <a:normAutofit/>
          </a:bodyPr>
          <a:lstStyle/>
          <a:p>
            <a:pPr algn="ctr">
              <a:spcAft>
                <a:spcPts val="600"/>
              </a:spcAft>
            </a:pPr>
            <a:r>
              <a:rPr lang="en-US" sz="2800" dirty="0" err="1">
                <a:solidFill>
                  <a:srgbClr val="C00000"/>
                </a:solidFill>
              </a:rPr>
              <a:t>Neredin</a:t>
            </a:r>
            <a:r>
              <a:rPr lang="en-US" sz="2800" dirty="0">
                <a:solidFill>
                  <a:srgbClr val="C00000"/>
                </a:solidFill>
              </a:rPr>
              <a:t> </a:t>
            </a:r>
            <a:r>
              <a:rPr lang="en-US" sz="2800" dirty="0" err="1">
                <a:solidFill>
                  <a:srgbClr val="C00000"/>
                </a:solidFill>
              </a:rPr>
              <a:t>Krematorium</a:t>
            </a:r>
            <a:r>
              <a:rPr lang="en-US" sz="2800" dirty="0">
                <a:solidFill>
                  <a:srgbClr val="C00000"/>
                </a:solidFill>
              </a:rPr>
              <a:t> [7] or [U] —&gt; </a:t>
            </a:r>
            <a:r>
              <a:rPr lang="en-US" sz="2800" dirty="0" err="1">
                <a:solidFill>
                  <a:srgbClr val="C00000"/>
                </a:solidFill>
              </a:rPr>
              <a:t>Palackeho</a:t>
            </a:r>
            <a:r>
              <a:rPr lang="en-US" sz="2800" dirty="0">
                <a:solidFill>
                  <a:srgbClr val="C00000"/>
                </a:solidFill>
              </a:rPr>
              <a:t> —&gt; 10 Min walk to OMEGA sports</a:t>
            </a:r>
          </a:p>
          <a:p>
            <a:pPr>
              <a:lnSpc>
                <a:spcPct val="90000"/>
              </a:lnSpc>
              <a:spcAft>
                <a:spcPts val="600"/>
              </a:spcAft>
            </a:pPr>
            <a:br>
              <a:rPr lang="en-US" sz="2400" dirty="0"/>
            </a:br>
            <a:endParaRPr lang="en-US" sz="2400" dirty="0"/>
          </a:p>
        </p:txBody>
      </p:sp>
      <p:pic>
        <p:nvPicPr>
          <p:cNvPr id="12290" name="Picture 2" descr="Map&#10;&#10;Description automatically generated">
            <a:extLst>
              <a:ext uri="{FF2B5EF4-FFF2-40B4-BE49-F238E27FC236}">
                <a16:creationId xmlns:a16="http://schemas.microsoft.com/office/drawing/2014/main" id="{C9318C21-7E8A-6D45-97DC-27BDAD01F6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23" r="-2" b="182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42530F-FEC0-9B48-A9DD-D199AA2CFD9B}"/>
              </a:ext>
            </a:extLst>
          </p:cNvPr>
          <p:cNvPicPr>
            <a:picLocks noChangeAspect="1"/>
          </p:cNvPicPr>
          <p:nvPr/>
        </p:nvPicPr>
        <p:blipFill rotWithShape="1">
          <a:blip r:embed="rId4"/>
          <a:srcRect r="31944"/>
          <a:stretch/>
        </p:blipFill>
        <p:spPr>
          <a:xfrm>
            <a:off x="5670079" y="345422"/>
            <a:ext cx="5177190" cy="774700"/>
          </a:xfrm>
          <a:prstGeom prst="rect">
            <a:avLst/>
          </a:prstGeom>
        </p:spPr>
      </p:pic>
      <p:pic>
        <p:nvPicPr>
          <p:cNvPr id="6" name="Picture 5">
            <a:extLst>
              <a:ext uri="{FF2B5EF4-FFF2-40B4-BE49-F238E27FC236}">
                <a16:creationId xmlns:a16="http://schemas.microsoft.com/office/drawing/2014/main" id="{4C07C2F1-C910-4F42-A265-299F8F6A69E4}"/>
              </a:ext>
            </a:extLst>
          </p:cNvPr>
          <p:cNvPicPr>
            <a:picLocks noChangeAspect="1"/>
          </p:cNvPicPr>
          <p:nvPr/>
        </p:nvPicPr>
        <p:blipFill rotWithShape="1">
          <a:blip r:embed="rId4"/>
          <a:srcRect l="67134"/>
          <a:stretch/>
        </p:blipFill>
        <p:spPr>
          <a:xfrm>
            <a:off x="7008560" y="1391911"/>
            <a:ext cx="2500229" cy="774700"/>
          </a:xfrm>
          <a:prstGeom prst="rect">
            <a:avLst/>
          </a:prstGeom>
        </p:spPr>
      </p:pic>
    </p:spTree>
    <p:extLst>
      <p:ext uri="{BB962C8B-B14F-4D97-AF65-F5344CB8AC3E}">
        <p14:creationId xmlns:p14="http://schemas.microsoft.com/office/powerpoint/2010/main" val="329690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9D496679-1B61-6841-92E2-A98384CE70B7}"/>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B8D06BA-D777-9F44-896A-6F9B82C44611}"/>
              </a:ext>
            </a:extLst>
          </p:cNvPr>
          <p:cNvSpPr>
            <a:spLocks noGrp="1"/>
          </p:cNvSpPr>
          <p:nvPr>
            <p:ph idx="1"/>
          </p:nvPr>
        </p:nvSpPr>
        <p:spPr>
          <a:xfrm>
            <a:off x="838200" y="1825625"/>
            <a:ext cx="6985000" cy="4351338"/>
          </a:xfrm>
        </p:spPr>
        <p:txBody>
          <a:bodyPr>
            <a:normAutofit lnSpcReduction="10000"/>
          </a:bodyPr>
          <a:lstStyle/>
          <a:p>
            <a:pPr fontAlgn="base">
              <a:lnSpc>
                <a:spcPct val="150000"/>
              </a:lnSpc>
            </a:pPr>
            <a:r>
              <a:rPr lang="en-US" dirty="0">
                <a:solidFill>
                  <a:schemeClr val="tx2">
                    <a:lumMod val="50000"/>
                  </a:schemeClr>
                </a:solidFill>
                <a:latin typeface="Berlin Sans FB" panose="020E0602020502020306" pitchFamily="34" charset="77"/>
              </a:rPr>
              <a:t>Sports Card </a:t>
            </a:r>
          </a:p>
          <a:p>
            <a:pPr fontAlgn="base">
              <a:lnSpc>
                <a:spcPct val="150000"/>
              </a:lnSpc>
            </a:pPr>
            <a:r>
              <a:rPr lang="en-US" dirty="0">
                <a:solidFill>
                  <a:schemeClr val="tx2">
                    <a:lumMod val="50000"/>
                  </a:schemeClr>
                </a:solidFill>
                <a:latin typeface="Berlin Sans FB" panose="020E0602020502020306" pitchFamily="34" charset="77"/>
              </a:rPr>
              <a:t>Valid for whole semester </a:t>
            </a:r>
          </a:p>
          <a:p>
            <a:pPr fontAlgn="base">
              <a:lnSpc>
                <a:spcPct val="150000"/>
              </a:lnSpc>
            </a:pPr>
            <a:r>
              <a:rPr lang="en-US" dirty="0">
                <a:solidFill>
                  <a:schemeClr val="tx2">
                    <a:lumMod val="50000"/>
                  </a:schemeClr>
                </a:solidFill>
                <a:latin typeface="Berlin Sans FB" panose="020E0602020502020306" pitchFamily="34" charset="77"/>
              </a:rPr>
              <a:t>Can do Many sports through the week </a:t>
            </a:r>
          </a:p>
          <a:p>
            <a:pPr fontAlgn="base">
              <a:lnSpc>
                <a:spcPct val="150000"/>
              </a:lnSpc>
            </a:pPr>
            <a:r>
              <a:rPr lang="en-US" u="sng" dirty="0">
                <a:solidFill>
                  <a:schemeClr val="tx2">
                    <a:lumMod val="50000"/>
                  </a:schemeClr>
                </a:solidFill>
                <a:latin typeface="Berlin Sans FB" panose="020E0602020502020306" pitchFamily="34" charset="77"/>
                <a:hlinkClick r:id="rId3">
                  <a:extLst>
                    <a:ext uri="{A12FA001-AC4F-418D-AE19-62706E023703}">
                      <ahyp:hlinkClr xmlns:ahyp="http://schemas.microsoft.com/office/drawing/2018/hyperlinkcolor" val="tx"/>
                    </a:ext>
                  </a:extLst>
                </a:hlinkClick>
              </a:rPr>
              <a:t>https://ascup.upol.cz</a:t>
            </a:r>
            <a:r>
              <a:rPr lang="en-US" dirty="0">
                <a:solidFill>
                  <a:schemeClr val="tx2">
                    <a:lumMod val="50000"/>
                  </a:schemeClr>
                </a:solidFill>
                <a:latin typeface="Berlin Sans FB" panose="020E0602020502020306" pitchFamily="34" charset="77"/>
              </a:rPr>
              <a:t> —&gt; Contains sports program</a:t>
            </a:r>
          </a:p>
          <a:p>
            <a:pPr fontAlgn="base">
              <a:lnSpc>
                <a:spcPct val="150000"/>
              </a:lnSpc>
            </a:pPr>
            <a:r>
              <a:rPr lang="en-US" dirty="0">
                <a:solidFill>
                  <a:schemeClr val="tx2">
                    <a:lumMod val="50000"/>
                  </a:schemeClr>
                </a:solidFill>
                <a:latin typeface="Berlin Sans FB" panose="020E0602020502020306" pitchFamily="34" charset="77"/>
              </a:rPr>
              <a:t>Archery</a:t>
            </a:r>
          </a:p>
          <a:p>
            <a:pPr marL="0" indent="0">
              <a:buNone/>
            </a:pPr>
            <a:endParaRPr lang="en-GB" dirty="0"/>
          </a:p>
        </p:txBody>
      </p:sp>
      <p:sp>
        <p:nvSpPr>
          <p:cNvPr id="4" name="Rectangle 3">
            <a:extLst>
              <a:ext uri="{FF2B5EF4-FFF2-40B4-BE49-F238E27FC236}">
                <a16:creationId xmlns:a16="http://schemas.microsoft.com/office/drawing/2014/main" id="{47675AC9-338C-6948-BE62-5BC0CB7E84D8}"/>
              </a:ext>
            </a:extLst>
          </p:cNvPr>
          <p:cNvSpPr/>
          <p:nvPr/>
        </p:nvSpPr>
        <p:spPr>
          <a:xfrm>
            <a:off x="5858934" y="1438692"/>
            <a:ext cx="6096000" cy="1754326"/>
          </a:xfrm>
          <a:prstGeom prst="rect">
            <a:avLst/>
          </a:prstGeom>
        </p:spPr>
        <p:txBody>
          <a:bodyPr>
            <a:spAutoFit/>
          </a:bodyPr>
          <a:lstStyle/>
          <a:p>
            <a:pPr algn="ctr"/>
            <a:r>
              <a:rPr lang="en-US" b="1" dirty="0">
                <a:solidFill>
                  <a:srgbClr val="000000"/>
                </a:solidFill>
                <a:latin typeface="Roboto" panose="02000000000000000000" pitchFamily="2" charset="0"/>
              </a:rPr>
              <a:t>LOCATION</a:t>
            </a:r>
            <a:endParaRPr lang="en-US" dirty="0"/>
          </a:p>
          <a:p>
            <a:pPr algn="ctr"/>
            <a:br>
              <a:rPr lang="en-US" dirty="0"/>
            </a:br>
            <a:r>
              <a:rPr lang="en-US" b="1" dirty="0">
                <a:solidFill>
                  <a:srgbClr val="000000"/>
                </a:solidFill>
                <a:latin typeface="Roboto" panose="02000000000000000000" pitchFamily="2" charset="0"/>
              </a:rPr>
              <a:t>U </a:t>
            </a:r>
            <a:r>
              <a:rPr lang="en-US" b="1" dirty="0" err="1">
                <a:solidFill>
                  <a:srgbClr val="000000"/>
                </a:solidFill>
                <a:latin typeface="Roboto" panose="02000000000000000000" pitchFamily="2" charset="0"/>
              </a:rPr>
              <a:t>Sportovní</a:t>
            </a:r>
            <a:r>
              <a:rPr lang="en-US" b="1" dirty="0">
                <a:solidFill>
                  <a:srgbClr val="000000"/>
                </a:solidFill>
                <a:latin typeface="Roboto" panose="02000000000000000000" pitchFamily="2" charset="0"/>
              </a:rPr>
              <a:t> </a:t>
            </a:r>
            <a:r>
              <a:rPr lang="en-US" b="1" dirty="0" err="1">
                <a:solidFill>
                  <a:srgbClr val="000000"/>
                </a:solidFill>
                <a:latin typeface="Roboto" panose="02000000000000000000" pitchFamily="2" charset="0"/>
              </a:rPr>
              <a:t>haly</a:t>
            </a:r>
            <a:r>
              <a:rPr lang="en-US" b="1" dirty="0">
                <a:solidFill>
                  <a:srgbClr val="000000"/>
                </a:solidFill>
                <a:latin typeface="Roboto" panose="02000000000000000000" pitchFamily="2" charset="0"/>
              </a:rPr>
              <a:t> 38, 779 00 Olomouc</a:t>
            </a:r>
            <a:endParaRPr lang="en-US" dirty="0"/>
          </a:p>
          <a:p>
            <a:pPr algn="ctr"/>
            <a:r>
              <a:rPr lang="en-US" dirty="0" err="1">
                <a:solidFill>
                  <a:srgbClr val="000000"/>
                </a:solidFill>
                <a:latin typeface="Roboto" panose="02000000000000000000" pitchFamily="2" charset="0"/>
              </a:rPr>
              <a:t>Palacky</a:t>
            </a:r>
            <a:r>
              <a:rPr lang="en-US" dirty="0">
                <a:solidFill>
                  <a:srgbClr val="000000"/>
                </a:solidFill>
                <a:latin typeface="Roboto" panose="02000000000000000000" pitchFamily="2" charset="0"/>
              </a:rPr>
              <a:t> University Sports Hall</a:t>
            </a:r>
            <a:endParaRPr lang="en-US" dirty="0"/>
          </a:p>
          <a:p>
            <a:br>
              <a:rPr lang="en-US" dirty="0"/>
            </a:br>
            <a:endParaRPr lang="en-GB" dirty="0"/>
          </a:p>
        </p:txBody>
      </p:sp>
      <p:pic>
        <p:nvPicPr>
          <p:cNvPr id="8" name="Picture 7">
            <a:extLst>
              <a:ext uri="{FF2B5EF4-FFF2-40B4-BE49-F238E27FC236}">
                <a16:creationId xmlns:a16="http://schemas.microsoft.com/office/drawing/2014/main" id="{28A540EB-1A89-914F-816C-13EDACB103EB}"/>
              </a:ext>
            </a:extLst>
          </p:cNvPr>
          <p:cNvPicPr>
            <a:picLocks noChangeAspect="1"/>
          </p:cNvPicPr>
          <p:nvPr/>
        </p:nvPicPr>
        <p:blipFill>
          <a:blip r:embed="rId4"/>
          <a:stretch>
            <a:fillRect/>
          </a:stretch>
        </p:blipFill>
        <p:spPr>
          <a:xfrm>
            <a:off x="1713497" y="293687"/>
            <a:ext cx="8572500" cy="774700"/>
          </a:xfrm>
          <a:prstGeom prst="rect">
            <a:avLst/>
          </a:prstGeom>
        </p:spPr>
      </p:pic>
    </p:spTree>
    <p:extLst>
      <p:ext uri="{BB962C8B-B14F-4D97-AF65-F5344CB8AC3E}">
        <p14:creationId xmlns:p14="http://schemas.microsoft.com/office/powerpoint/2010/main" val="9416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Table&#10;&#10;Description automatically generated">
            <a:extLst>
              <a:ext uri="{FF2B5EF4-FFF2-40B4-BE49-F238E27FC236}">
                <a16:creationId xmlns:a16="http://schemas.microsoft.com/office/drawing/2014/main" id="{FBC24B36-F378-8545-82C1-4D8A912D93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7383" y="384592"/>
            <a:ext cx="4018617" cy="625465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able&#10;&#10;Description automatically generated">
            <a:extLst>
              <a:ext uri="{FF2B5EF4-FFF2-40B4-BE49-F238E27FC236}">
                <a16:creationId xmlns:a16="http://schemas.microsoft.com/office/drawing/2014/main" id="{404195FD-574E-0E4E-A954-E0A8BD28A8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8321" y="384592"/>
            <a:ext cx="4018617" cy="608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78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0970CBB9-344B-5D40-A963-1892D747DDCA}"/>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51F1118-2BB8-AF42-9519-14B4E7D08196}"/>
              </a:ext>
            </a:extLst>
          </p:cNvPr>
          <p:cNvPicPr>
            <a:picLocks noChangeAspect="1"/>
          </p:cNvPicPr>
          <p:nvPr/>
        </p:nvPicPr>
        <p:blipFill>
          <a:blip r:embed="rId3"/>
          <a:stretch>
            <a:fillRect/>
          </a:stretch>
        </p:blipFill>
        <p:spPr>
          <a:xfrm>
            <a:off x="3653655" y="2671012"/>
            <a:ext cx="4884690" cy="1191864"/>
          </a:xfrm>
          <a:prstGeom prst="rect">
            <a:avLst/>
          </a:prstGeom>
        </p:spPr>
      </p:pic>
    </p:spTree>
    <p:extLst>
      <p:ext uri="{BB962C8B-B14F-4D97-AF65-F5344CB8AC3E}">
        <p14:creationId xmlns:p14="http://schemas.microsoft.com/office/powerpoint/2010/main" val="1037357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atercolor Background Images | Free iPhone &amp;amp; Zoom HD Wallpapers &amp;amp; Vectors -  rawpixel">
            <a:extLst>
              <a:ext uri="{FF2B5EF4-FFF2-40B4-BE49-F238E27FC236}">
                <a16:creationId xmlns:a16="http://schemas.microsoft.com/office/drawing/2014/main" id="{4BAC2090-3D81-9141-9D97-DBFEDF3A0443}"/>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61BEF2-01FD-C545-B3BF-F79C017B26DD}"/>
              </a:ext>
            </a:extLst>
          </p:cNvPr>
          <p:cNvSpPr>
            <a:spLocks noGrp="1"/>
          </p:cNvSpPr>
          <p:nvPr>
            <p:ph idx="1"/>
          </p:nvPr>
        </p:nvSpPr>
        <p:spPr/>
        <p:txBody>
          <a:bodyPr>
            <a:normAutofit fontScale="32500" lnSpcReduction="20000"/>
          </a:bodyPr>
          <a:lstStyle/>
          <a:p>
            <a:r>
              <a:rPr lang="en-GB" sz="5400" dirty="0">
                <a:solidFill>
                  <a:schemeClr val="tx2">
                    <a:lumMod val="50000"/>
                  </a:schemeClr>
                </a:solidFill>
                <a:latin typeface="Berlin Sans FB" panose="020E0602020502020306" pitchFamily="34" charset="77"/>
              </a:rPr>
              <a:t>Student Led </a:t>
            </a:r>
          </a:p>
          <a:p>
            <a:r>
              <a:rPr lang="en-GB" sz="5400" dirty="0">
                <a:solidFill>
                  <a:schemeClr val="tx2">
                    <a:lumMod val="50000"/>
                  </a:schemeClr>
                </a:solidFill>
                <a:latin typeface="Berlin Sans FB" panose="020E0602020502020306" pitchFamily="34" charset="77"/>
              </a:rPr>
              <a:t>Mostly educational: </a:t>
            </a:r>
          </a:p>
          <a:p>
            <a:pPr marL="514350" indent="-514350">
              <a:lnSpc>
                <a:spcPct val="120000"/>
              </a:lnSpc>
              <a:buFont typeface="+mj-lt"/>
              <a:buAutoNum type="arabicPeriod"/>
            </a:pPr>
            <a:r>
              <a:rPr lang="en-GB" sz="5400" dirty="0">
                <a:solidFill>
                  <a:schemeClr val="tx2">
                    <a:lumMod val="50000"/>
                  </a:schemeClr>
                </a:solidFill>
                <a:latin typeface="Berlin Sans FB" panose="020E0602020502020306" pitchFamily="34" charset="77"/>
              </a:rPr>
              <a:t>Clinical Skills (</a:t>
            </a:r>
            <a:r>
              <a:rPr lang="en-GB" sz="5400" dirty="0" err="1">
                <a:solidFill>
                  <a:schemeClr val="tx2">
                    <a:lumMod val="50000"/>
                  </a:schemeClr>
                </a:solidFill>
                <a:latin typeface="Berlin Sans FB" panose="020E0602020502020306" pitchFamily="34" charset="77"/>
              </a:rPr>
              <a:t>Hamaad</a:t>
            </a:r>
            <a:r>
              <a:rPr lang="en-GB" sz="5400" dirty="0">
                <a:solidFill>
                  <a:schemeClr val="tx2">
                    <a:lumMod val="50000"/>
                  </a:schemeClr>
                </a:solidFill>
                <a:latin typeface="Berlin Sans FB" panose="020E0602020502020306" pitchFamily="34" charset="77"/>
              </a:rPr>
              <a:t> 5</a:t>
            </a:r>
            <a:r>
              <a:rPr lang="en-GB" sz="5400" baseline="30000" dirty="0">
                <a:solidFill>
                  <a:schemeClr val="tx2">
                    <a:lumMod val="50000"/>
                  </a:schemeClr>
                </a:solidFill>
                <a:latin typeface="Berlin Sans FB" panose="020E0602020502020306" pitchFamily="34" charset="77"/>
              </a:rPr>
              <a:t>th</a:t>
            </a:r>
            <a:r>
              <a:rPr lang="en-GB" sz="5400" dirty="0">
                <a:solidFill>
                  <a:schemeClr val="tx2">
                    <a:lumMod val="50000"/>
                  </a:schemeClr>
                </a:solidFill>
                <a:latin typeface="Berlin Sans FB" panose="020E0602020502020306" pitchFamily="34" charset="77"/>
              </a:rPr>
              <a:t> </a:t>
            </a:r>
            <a:r>
              <a:rPr lang="en-GB" sz="5400" dirty="0" err="1">
                <a:solidFill>
                  <a:schemeClr val="tx2">
                    <a:lumMod val="50000"/>
                  </a:schemeClr>
                </a:solidFill>
                <a:latin typeface="Berlin Sans FB" panose="020E0602020502020306" pitchFamily="34" charset="77"/>
              </a:rPr>
              <a:t>yr</a:t>
            </a:r>
            <a:r>
              <a:rPr lang="en-GB" sz="5400" dirty="0">
                <a:solidFill>
                  <a:schemeClr val="tx2">
                    <a:lumMod val="50000"/>
                  </a:schemeClr>
                </a:solidFill>
                <a:latin typeface="Berlin Sans FB" panose="020E0602020502020306" pitchFamily="34" charset="77"/>
              </a:rPr>
              <a:t> Medic) - </a:t>
            </a:r>
            <a:r>
              <a:rPr lang="en-GB" sz="5400" dirty="0">
                <a:solidFill>
                  <a:schemeClr val="accent1">
                    <a:lumMod val="75000"/>
                  </a:schemeClr>
                </a:solidFill>
                <a:latin typeface="Berlin Sans FB" panose="020E0602020502020306" pitchFamily="34" charset="77"/>
              </a:rPr>
              <a:t>@</a:t>
            </a:r>
            <a:r>
              <a:rPr lang="en-GB" sz="5400" dirty="0" err="1">
                <a:solidFill>
                  <a:schemeClr val="accent1">
                    <a:lumMod val="75000"/>
                  </a:schemeClr>
                </a:solidFill>
                <a:latin typeface="Berlin Sans FB" panose="020E0602020502020306" pitchFamily="34" charset="77"/>
              </a:rPr>
              <a:t>clinicalskills_soc</a:t>
            </a:r>
            <a:r>
              <a:rPr lang="en-GB" sz="5400" dirty="0">
                <a:solidFill>
                  <a:schemeClr val="accent1">
                    <a:lumMod val="75000"/>
                  </a:schemeClr>
                </a:solidFill>
                <a:latin typeface="Berlin Sans FB" panose="020E0602020502020306" pitchFamily="34" charset="77"/>
              </a:rPr>
              <a:t> – </a:t>
            </a:r>
            <a:r>
              <a:rPr lang="en-GB" sz="5400" dirty="0" err="1">
                <a:solidFill>
                  <a:schemeClr val="accent1">
                    <a:lumMod val="75000"/>
                  </a:schemeClr>
                </a:solidFill>
                <a:latin typeface="Berlin Sans FB" panose="020E0602020502020306" pitchFamily="34" charset="77"/>
              </a:rPr>
              <a:t>instagram</a:t>
            </a:r>
            <a:r>
              <a:rPr lang="en-GB" sz="5400" dirty="0">
                <a:solidFill>
                  <a:schemeClr val="accent1">
                    <a:lumMod val="75000"/>
                  </a:schemeClr>
                </a:solidFill>
                <a:latin typeface="Berlin Sans FB" panose="020E0602020502020306" pitchFamily="34" charset="77"/>
              </a:rPr>
              <a:t> / PEPA Clinical Skills Society - FB</a:t>
            </a:r>
          </a:p>
          <a:p>
            <a:pPr marL="514350" indent="-514350">
              <a:lnSpc>
                <a:spcPct val="120000"/>
              </a:lnSpc>
              <a:buFont typeface="+mj-lt"/>
              <a:buAutoNum type="arabicPeriod"/>
            </a:pPr>
            <a:r>
              <a:rPr lang="en-GB" sz="5400" dirty="0">
                <a:solidFill>
                  <a:schemeClr val="tx2">
                    <a:lumMod val="50000"/>
                  </a:schemeClr>
                </a:solidFill>
                <a:latin typeface="Berlin Sans FB" panose="020E0602020502020306" pitchFamily="34" charset="77"/>
              </a:rPr>
              <a:t>Emergency Medicine + Surgical Skills (</a:t>
            </a:r>
            <a:r>
              <a:rPr lang="en-GB" sz="5400" dirty="0" err="1">
                <a:solidFill>
                  <a:schemeClr val="tx2">
                    <a:lumMod val="50000"/>
                  </a:schemeClr>
                </a:solidFill>
                <a:latin typeface="Berlin Sans FB" panose="020E0602020502020306" pitchFamily="34" charset="77"/>
              </a:rPr>
              <a:t>Saghana</a:t>
            </a:r>
            <a:r>
              <a:rPr lang="en-GB" sz="5400" dirty="0">
                <a:solidFill>
                  <a:schemeClr val="tx2">
                    <a:lumMod val="50000"/>
                  </a:schemeClr>
                </a:solidFill>
                <a:latin typeface="Berlin Sans FB" panose="020E0602020502020306" pitchFamily="34" charset="77"/>
              </a:rPr>
              <a:t> 5th </a:t>
            </a:r>
            <a:r>
              <a:rPr lang="en-GB" sz="5400" dirty="0" err="1">
                <a:solidFill>
                  <a:schemeClr val="tx2">
                    <a:lumMod val="50000"/>
                  </a:schemeClr>
                </a:solidFill>
                <a:latin typeface="Berlin Sans FB" panose="020E0602020502020306" pitchFamily="34" charset="77"/>
              </a:rPr>
              <a:t>yr</a:t>
            </a:r>
            <a:r>
              <a:rPr lang="en-GB" sz="5400" dirty="0">
                <a:solidFill>
                  <a:schemeClr val="tx2">
                    <a:lumMod val="50000"/>
                  </a:schemeClr>
                </a:solidFill>
                <a:latin typeface="Berlin Sans FB" panose="020E0602020502020306" pitchFamily="34" charset="77"/>
              </a:rPr>
              <a:t> medic) - </a:t>
            </a:r>
          </a:p>
          <a:p>
            <a:pPr marL="514350" indent="-514350">
              <a:lnSpc>
                <a:spcPct val="120000"/>
              </a:lnSpc>
              <a:buFont typeface="+mj-lt"/>
              <a:buAutoNum type="arabicPeriod"/>
            </a:pPr>
            <a:r>
              <a:rPr lang="en-GB" sz="5400" dirty="0">
                <a:solidFill>
                  <a:schemeClr val="tx2">
                    <a:lumMod val="50000"/>
                  </a:schemeClr>
                </a:solidFill>
                <a:latin typeface="Berlin Sans FB" panose="020E0602020502020306" pitchFamily="34" charset="77"/>
              </a:rPr>
              <a:t>Paediatrics (Evangeline + Prat + Nam 5</a:t>
            </a:r>
            <a:r>
              <a:rPr lang="en-GB" sz="5400" baseline="30000" dirty="0">
                <a:solidFill>
                  <a:schemeClr val="tx2">
                    <a:lumMod val="50000"/>
                  </a:schemeClr>
                </a:solidFill>
                <a:latin typeface="Berlin Sans FB" panose="020E0602020502020306" pitchFamily="34" charset="77"/>
              </a:rPr>
              <a:t>th</a:t>
            </a:r>
            <a:r>
              <a:rPr lang="en-GB" sz="5400" dirty="0">
                <a:solidFill>
                  <a:schemeClr val="tx2">
                    <a:lumMod val="50000"/>
                  </a:schemeClr>
                </a:solidFill>
                <a:latin typeface="Berlin Sans FB" panose="020E0602020502020306" pitchFamily="34" charset="77"/>
              </a:rPr>
              <a:t> </a:t>
            </a:r>
            <a:r>
              <a:rPr lang="en-GB" sz="5400" dirty="0" err="1">
                <a:solidFill>
                  <a:schemeClr val="tx2">
                    <a:lumMod val="50000"/>
                  </a:schemeClr>
                </a:solidFill>
                <a:latin typeface="Berlin Sans FB" panose="020E0602020502020306" pitchFamily="34" charset="77"/>
              </a:rPr>
              <a:t>yr</a:t>
            </a:r>
            <a:r>
              <a:rPr lang="en-GB" sz="5400" dirty="0">
                <a:solidFill>
                  <a:schemeClr val="tx2">
                    <a:lumMod val="50000"/>
                  </a:schemeClr>
                </a:solidFill>
                <a:latin typeface="Berlin Sans FB" panose="020E0602020502020306" pitchFamily="34" charset="77"/>
              </a:rPr>
              <a:t> medics) - </a:t>
            </a:r>
            <a:r>
              <a:rPr lang="en-GB" sz="5400" dirty="0">
                <a:solidFill>
                  <a:schemeClr val="accent1">
                    <a:lumMod val="75000"/>
                  </a:schemeClr>
                </a:solidFill>
                <a:latin typeface="Berlin Sans FB" panose="020E0602020502020306" pitchFamily="34" charset="77"/>
              </a:rPr>
              <a:t>@</a:t>
            </a:r>
            <a:r>
              <a:rPr lang="en-GB" sz="5400" dirty="0" err="1">
                <a:solidFill>
                  <a:schemeClr val="accent1">
                    <a:lumMod val="75000"/>
                  </a:schemeClr>
                </a:solidFill>
                <a:latin typeface="Berlin Sans FB" panose="020E0602020502020306" pitchFamily="34" charset="77"/>
              </a:rPr>
              <a:t>pepapaedsoc</a:t>
            </a:r>
            <a:r>
              <a:rPr lang="en-GB" sz="5400" dirty="0">
                <a:solidFill>
                  <a:schemeClr val="accent1">
                    <a:lumMod val="75000"/>
                  </a:schemeClr>
                </a:solidFill>
                <a:latin typeface="Berlin Sans FB" panose="020E0602020502020306" pitchFamily="34" charset="77"/>
              </a:rPr>
              <a:t> – </a:t>
            </a:r>
            <a:r>
              <a:rPr lang="en-GB" sz="5400" dirty="0" err="1">
                <a:solidFill>
                  <a:schemeClr val="accent1">
                    <a:lumMod val="75000"/>
                  </a:schemeClr>
                </a:solidFill>
                <a:latin typeface="Berlin Sans FB" panose="020E0602020502020306" pitchFamily="34" charset="77"/>
              </a:rPr>
              <a:t>instagram</a:t>
            </a:r>
            <a:r>
              <a:rPr lang="en-GB" sz="5400" dirty="0">
                <a:solidFill>
                  <a:schemeClr val="accent1">
                    <a:lumMod val="75000"/>
                  </a:schemeClr>
                </a:solidFill>
                <a:latin typeface="Berlin Sans FB" panose="020E0602020502020306" pitchFamily="34" charset="77"/>
              </a:rPr>
              <a:t> / PEPA Paediatrics Society - FB</a:t>
            </a:r>
          </a:p>
          <a:p>
            <a:pPr marL="514350" indent="-514350">
              <a:lnSpc>
                <a:spcPct val="120000"/>
              </a:lnSpc>
              <a:buFont typeface="+mj-lt"/>
              <a:buAutoNum type="arabicPeriod"/>
            </a:pPr>
            <a:r>
              <a:rPr lang="en-GB" sz="5400" dirty="0">
                <a:solidFill>
                  <a:schemeClr val="tx2">
                    <a:lumMod val="50000"/>
                  </a:schemeClr>
                </a:solidFill>
                <a:latin typeface="Berlin Sans FB" panose="020E0602020502020306" pitchFamily="34" charset="77"/>
              </a:rPr>
              <a:t>Obstetrics and Gynaecology (Myself)  </a:t>
            </a:r>
          </a:p>
          <a:p>
            <a:pPr marL="514350" indent="-514350">
              <a:lnSpc>
                <a:spcPct val="120000"/>
              </a:lnSpc>
              <a:buFont typeface="+mj-lt"/>
              <a:buAutoNum type="arabicPeriod"/>
            </a:pPr>
            <a:r>
              <a:rPr lang="en-GB" sz="5400" dirty="0">
                <a:solidFill>
                  <a:schemeClr val="tx2">
                    <a:lumMod val="50000"/>
                  </a:schemeClr>
                </a:solidFill>
                <a:latin typeface="Berlin Sans FB" panose="020E0602020502020306" pitchFamily="34" charset="77"/>
              </a:rPr>
              <a:t>Cardiology (</a:t>
            </a:r>
            <a:r>
              <a:rPr lang="en-GB" sz="5400" dirty="0" err="1">
                <a:solidFill>
                  <a:schemeClr val="tx2">
                    <a:lumMod val="50000"/>
                  </a:schemeClr>
                </a:solidFill>
                <a:latin typeface="Berlin Sans FB" panose="020E0602020502020306" pitchFamily="34" charset="77"/>
              </a:rPr>
              <a:t>Shayan</a:t>
            </a:r>
            <a:r>
              <a:rPr lang="en-GB" sz="5400" dirty="0">
                <a:solidFill>
                  <a:schemeClr val="tx2">
                    <a:lumMod val="50000"/>
                  </a:schemeClr>
                </a:solidFill>
                <a:latin typeface="Berlin Sans FB" panose="020E0602020502020306" pitchFamily="34" charset="77"/>
              </a:rPr>
              <a:t> 6</a:t>
            </a:r>
            <a:r>
              <a:rPr lang="en-GB" sz="5400" baseline="30000" dirty="0">
                <a:solidFill>
                  <a:schemeClr val="tx2">
                    <a:lumMod val="50000"/>
                  </a:schemeClr>
                </a:solidFill>
                <a:latin typeface="Berlin Sans FB" panose="020E0602020502020306" pitchFamily="34" charset="77"/>
              </a:rPr>
              <a:t>th</a:t>
            </a:r>
            <a:r>
              <a:rPr lang="en-GB" sz="5400" dirty="0">
                <a:solidFill>
                  <a:schemeClr val="tx2">
                    <a:lumMod val="50000"/>
                  </a:schemeClr>
                </a:solidFill>
                <a:latin typeface="Berlin Sans FB" panose="020E0602020502020306" pitchFamily="34" charset="77"/>
              </a:rPr>
              <a:t> year medicine)  </a:t>
            </a:r>
          </a:p>
          <a:p>
            <a:pPr marL="0" indent="0">
              <a:buNone/>
            </a:pPr>
            <a:endParaRPr lang="en-GB" sz="5400" dirty="0">
              <a:solidFill>
                <a:schemeClr val="tx2">
                  <a:lumMod val="50000"/>
                </a:schemeClr>
              </a:solidFill>
              <a:latin typeface="Berlin Sans FB" panose="020E0602020502020306" pitchFamily="34" charset="77"/>
            </a:endParaRPr>
          </a:p>
          <a:p>
            <a:r>
              <a:rPr lang="en-GB" sz="5400" dirty="0">
                <a:solidFill>
                  <a:schemeClr val="tx2">
                    <a:lumMod val="50000"/>
                  </a:schemeClr>
                </a:solidFill>
                <a:latin typeface="Berlin Sans FB" panose="020E0602020502020306" pitchFamily="34" charset="77"/>
              </a:rPr>
              <a:t>They will run frequently throughout the year- timetable </a:t>
            </a:r>
          </a:p>
          <a:p>
            <a:r>
              <a:rPr lang="en-GB" sz="5400" dirty="0">
                <a:solidFill>
                  <a:schemeClr val="tx2">
                    <a:lumMod val="50000"/>
                  </a:schemeClr>
                </a:solidFill>
                <a:latin typeface="Berlin Sans FB" panose="020E0602020502020306" pitchFamily="34" charset="77"/>
              </a:rPr>
              <a:t>Social Media </a:t>
            </a:r>
          </a:p>
          <a:p>
            <a:pPr marL="0" indent="0">
              <a:buNone/>
            </a:pPr>
            <a:endParaRPr lang="en-GB" dirty="0">
              <a:solidFill>
                <a:schemeClr val="tx2">
                  <a:lumMod val="50000"/>
                </a:schemeClr>
              </a:solidFill>
              <a:latin typeface="Berlin Sans FB" panose="020E0602020502020306" pitchFamily="34" charset="77"/>
            </a:endParaRPr>
          </a:p>
          <a:p>
            <a:pPr marL="0" indent="0">
              <a:buNone/>
            </a:pPr>
            <a:endParaRPr lang="en-GB" dirty="0">
              <a:solidFill>
                <a:schemeClr val="tx2">
                  <a:lumMod val="50000"/>
                </a:schemeClr>
              </a:solidFill>
              <a:latin typeface="Berlin Sans FB" panose="020E0602020502020306" pitchFamily="34" charset="77"/>
            </a:endParaRPr>
          </a:p>
          <a:p>
            <a:pPr marL="0" indent="0">
              <a:buNone/>
            </a:pPr>
            <a:endParaRPr lang="en-GB" dirty="0"/>
          </a:p>
        </p:txBody>
      </p:sp>
      <p:pic>
        <p:nvPicPr>
          <p:cNvPr id="7" name="Picture 6">
            <a:extLst>
              <a:ext uri="{FF2B5EF4-FFF2-40B4-BE49-F238E27FC236}">
                <a16:creationId xmlns:a16="http://schemas.microsoft.com/office/drawing/2014/main" id="{AA6F6358-F0D3-3D46-8E5B-2FD4154AABEE}"/>
              </a:ext>
            </a:extLst>
          </p:cNvPr>
          <p:cNvPicPr>
            <a:picLocks noChangeAspect="1"/>
          </p:cNvPicPr>
          <p:nvPr/>
        </p:nvPicPr>
        <p:blipFill>
          <a:blip r:embed="rId4"/>
          <a:stretch>
            <a:fillRect/>
          </a:stretch>
        </p:blipFill>
        <p:spPr>
          <a:xfrm>
            <a:off x="838200" y="527050"/>
            <a:ext cx="3175000" cy="774700"/>
          </a:xfrm>
          <a:prstGeom prst="rect">
            <a:avLst/>
          </a:prstGeom>
        </p:spPr>
      </p:pic>
    </p:spTree>
    <p:extLst>
      <p:ext uri="{BB962C8B-B14F-4D97-AF65-F5344CB8AC3E}">
        <p14:creationId xmlns:p14="http://schemas.microsoft.com/office/powerpoint/2010/main" val="1280165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6D5EB5-021F-774C-8C64-6A4DD9084319}"/>
              </a:ext>
            </a:extLst>
          </p:cNvPr>
          <p:cNvPicPr>
            <a:picLocks noChangeAspect="1"/>
          </p:cNvPicPr>
          <p:nvPr/>
        </p:nvPicPr>
        <p:blipFill>
          <a:blip r:embed="rId2"/>
          <a:stretch>
            <a:fillRect/>
          </a:stretch>
        </p:blipFill>
        <p:spPr>
          <a:xfrm>
            <a:off x="7352270" y="0"/>
            <a:ext cx="4839730" cy="6858000"/>
          </a:xfrm>
          <a:prstGeom prst="rect">
            <a:avLst/>
          </a:prstGeom>
        </p:spPr>
      </p:pic>
      <p:sp>
        <p:nvSpPr>
          <p:cNvPr id="5" name="TextBox 4">
            <a:extLst>
              <a:ext uri="{FF2B5EF4-FFF2-40B4-BE49-F238E27FC236}">
                <a16:creationId xmlns:a16="http://schemas.microsoft.com/office/drawing/2014/main" id="{3CA52843-4EBA-244D-87E0-3BBDC788FDC6}"/>
              </a:ext>
            </a:extLst>
          </p:cNvPr>
          <p:cNvSpPr txBox="1"/>
          <p:nvPr/>
        </p:nvSpPr>
        <p:spPr>
          <a:xfrm>
            <a:off x="866775" y="2055813"/>
            <a:ext cx="5229225" cy="1754326"/>
          </a:xfrm>
          <a:prstGeom prst="rect">
            <a:avLst/>
          </a:prstGeom>
          <a:noFill/>
        </p:spPr>
        <p:txBody>
          <a:bodyPr wrap="square" rtlCol="0">
            <a:spAutoFit/>
          </a:bodyPr>
          <a:lstStyle/>
          <a:p>
            <a:r>
              <a:rPr lang="en-GB" sz="3600" dirty="0">
                <a:solidFill>
                  <a:schemeClr val="tx2">
                    <a:lumMod val="50000"/>
                  </a:schemeClr>
                </a:solidFill>
                <a:latin typeface="Berlin Sans FB" panose="020E0602020502020306" pitchFamily="34" charset="77"/>
              </a:rPr>
              <a:t>This will be posted on the Facebook page as well as Instagram</a:t>
            </a:r>
          </a:p>
        </p:txBody>
      </p:sp>
      <p:pic>
        <p:nvPicPr>
          <p:cNvPr id="8" name="Picture 7">
            <a:extLst>
              <a:ext uri="{FF2B5EF4-FFF2-40B4-BE49-F238E27FC236}">
                <a16:creationId xmlns:a16="http://schemas.microsoft.com/office/drawing/2014/main" id="{552DF709-C459-A245-AA55-FDD952FE15FA}"/>
              </a:ext>
            </a:extLst>
          </p:cNvPr>
          <p:cNvPicPr>
            <a:picLocks noChangeAspect="1"/>
          </p:cNvPicPr>
          <p:nvPr/>
        </p:nvPicPr>
        <p:blipFill>
          <a:blip r:embed="rId3"/>
          <a:stretch>
            <a:fillRect/>
          </a:stretch>
        </p:blipFill>
        <p:spPr>
          <a:xfrm>
            <a:off x="866775" y="623303"/>
            <a:ext cx="4999788" cy="1121276"/>
          </a:xfrm>
          <a:prstGeom prst="rect">
            <a:avLst/>
          </a:prstGeom>
        </p:spPr>
      </p:pic>
    </p:spTree>
    <p:extLst>
      <p:ext uri="{BB962C8B-B14F-4D97-AF65-F5344CB8AC3E}">
        <p14:creationId xmlns:p14="http://schemas.microsoft.com/office/powerpoint/2010/main" val="292196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751EFCFE-D3F6-B941-8057-AF4E84A33DFD}"/>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824D7DE-5328-6746-9A1E-7978F4C963E1}"/>
              </a:ext>
            </a:extLst>
          </p:cNvPr>
          <p:cNvSpPr>
            <a:spLocks noGrp="1"/>
          </p:cNvSpPr>
          <p:nvPr>
            <p:ph idx="1"/>
          </p:nvPr>
        </p:nvSpPr>
        <p:spPr/>
        <p:txBody>
          <a:bodyPr/>
          <a:lstStyle/>
          <a:p>
            <a:pPr>
              <a:lnSpc>
                <a:spcPct val="100000"/>
              </a:lnSpc>
            </a:pPr>
            <a:r>
              <a:rPr lang="en-GB" dirty="0">
                <a:solidFill>
                  <a:schemeClr val="tx2">
                    <a:lumMod val="50000"/>
                  </a:schemeClr>
                </a:solidFill>
                <a:latin typeface="Berlin Sans FB" panose="020E0602020502020306" pitchFamily="34" charset="77"/>
              </a:rPr>
              <a:t>Charities: Caritas + PB food bank + Rotary Club</a:t>
            </a:r>
          </a:p>
          <a:p>
            <a:pPr>
              <a:lnSpc>
                <a:spcPct val="100000"/>
              </a:lnSpc>
            </a:pPr>
            <a:r>
              <a:rPr lang="en-GB" dirty="0">
                <a:solidFill>
                  <a:schemeClr val="tx2">
                    <a:lumMod val="50000"/>
                  </a:schemeClr>
                </a:solidFill>
                <a:latin typeface="Berlin Sans FB" panose="020E0602020502020306" pitchFamily="34" charset="77"/>
              </a:rPr>
              <a:t>Food bank </a:t>
            </a:r>
          </a:p>
          <a:p>
            <a:pPr>
              <a:lnSpc>
                <a:spcPct val="100000"/>
              </a:lnSpc>
            </a:pPr>
            <a:r>
              <a:rPr lang="en-GB" dirty="0">
                <a:solidFill>
                  <a:schemeClr val="tx2">
                    <a:lumMod val="50000"/>
                  </a:schemeClr>
                </a:solidFill>
                <a:latin typeface="Berlin Sans FB" panose="020E0602020502020306" pitchFamily="34" charset="77"/>
              </a:rPr>
              <a:t>Fundraising ideas </a:t>
            </a:r>
            <a:r>
              <a:rPr lang="en-GB" dirty="0">
                <a:solidFill>
                  <a:schemeClr val="tx2">
                    <a:lumMod val="50000"/>
                  </a:schemeClr>
                </a:solidFill>
                <a:latin typeface="Berlin Sans FB" panose="020E0602020502020306" pitchFamily="34" charset="77"/>
                <a:sym typeface="Wingdings" pitchFamily="2" charset="2"/>
              </a:rPr>
              <a:t></a:t>
            </a:r>
            <a:r>
              <a:rPr lang="en-GB" dirty="0">
                <a:solidFill>
                  <a:schemeClr val="tx2">
                    <a:lumMod val="50000"/>
                  </a:schemeClr>
                </a:solidFill>
                <a:latin typeface="Berlin Sans FB" panose="020E0602020502020306" pitchFamily="34" charset="77"/>
              </a:rPr>
              <a:t> come to me if you’re interested/ideas</a:t>
            </a:r>
          </a:p>
          <a:p>
            <a:pPr>
              <a:lnSpc>
                <a:spcPct val="100000"/>
              </a:lnSpc>
            </a:pPr>
            <a:r>
              <a:rPr lang="en-GB" dirty="0">
                <a:solidFill>
                  <a:schemeClr val="tx2">
                    <a:lumMod val="50000"/>
                  </a:schemeClr>
                </a:solidFill>
                <a:latin typeface="Berlin Sans FB" panose="020E0602020502020306" pitchFamily="34" charset="77"/>
              </a:rPr>
              <a:t>Recently donated money from a cupcake sale to Bolivia</a:t>
            </a:r>
          </a:p>
          <a:p>
            <a:pPr>
              <a:lnSpc>
                <a:spcPct val="100000"/>
              </a:lnSpc>
            </a:pPr>
            <a:r>
              <a:rPr lang="en-GB" dirty="0">
                <a:solidFill>
                  <a:schemeClr val="tx2">
                    <a:lumMod val="50000"/>
                  </a:schemeClr>
                </a:solidFill>
                <a:latin typeface="Berlin Sans FB" panose="020E0602020502020306" pitchFamily="34" charset="77"/>
              </a:rPr>
              <a:t>We are very open to ideas so please don’t hesitate to come forward</a:t>
            </a:r>
          </a:p>
          <a:p>
            <a:pPr>
              <a:lnSpc>
                <a:spcPct val="100000"/>
              </a:lnSpc>
            </a:pPr>
            <a:endParaRPr lang="en-GB" dirty="0">
              <a:solidFill>
                <a:schemeClr val="tx2">
                  <a:lumMod val="50000"/>
                </a:schemeClr>
              </a:solidFill>
              <a:latin typeface="Berlin Sans FB" panose="020E0602020502020306" pitchFamily="34" charset="77"/>
            </a:endParaRPr>
          </a:p>
          <a:p>
            <a:pPr>
              <a:lnSpc>
                <a:spcPct val="100000"/>
              </a:lnSpc>
            </a:pPr>
            <a:endParaRPr lang="en-GB" dirty="0">
              <a:solidFill>
                <a:schemeClr val="tx2">
                  <a:lumMod val="50000"/>
                </a:schemeClr>
              </a:solidFill>
              <a:latin typeface="Berlin Sans FB" panose="020E0602020502020306" pitchFamily="34" charset="77"/>
            </a:endParaRPr>
          </a:p>
          <a:p>
            <a:pPr>
              <a:lnSpc>
                <a:spcPct val="100000"/>
              </a:lnSpc>
            </a:pPr>
            <a:endParaRPr lang="en-GB" dirty="0">
              <a:solidFill>
                <a:schemeClr val="tx2">
                  <a:lumMod val="50000"/>
                </a:schemeClr>
              </a:solidFill>
              <a:latin typeface="Berlin Sans FB" panose="020E0602020502020306" pitchFamily="34" charset="77"/>
            </a:endParaRPr>
          </a:p>
          <a:p>
            <a:endParaRPr lang="en-GB" dirty="0"/>
          </a:p>
        </p:txBody>
      </p:sp>
      <p:pic>
        <p:nvPicPr>
          <p:cNvPr id="6" name="Picture 5">
            <a:extLst>
              <a:ext uri="{FF2B5EF4-FFF2-40B4-BE49-F238E27FC236}">
                <a16:creationId xmlns:a16="http://schemas.microsoft.com/office/drawing/2014/main" id="{5D956719-0701-304C-8A5E-B5EC04E68622}"/>
              </a:ext>
            </a:extLst>
          </p:cNvPr>
          <p:cNvPicPr>
            <a:picLocks noChangeAspect="1"/>
          </p:cNvPicPr>
          <p:nvPr/>
        </p:nvPicPr>
        <p:blipFill>
          <a:blip r:embed="rId3"/>
          <a:stretch>
            <a:fillRect/>
          </a:stretch>
        </p:blipFill>
        <p:spPr>
          <a:xfrm>
            <a:off x="838200" y="490955"/>
            <a:ext cx="3983154" cy="952833"/>
          </a:xfrm>
          <a:prstGeom prst="rect">
            <a:avLst/>
          </a:prstGeom>
        </p:spPr>
      </p:pic>
    </p:spTree>
    <p:extLst>
      <p:ext uri="{BB962C8B-B14F-4D97-AF65-F5344CB8AC3E}">
        <p14:creationId xmlns:p14="http://schemas.microsoft.com/office/powerpoint/2010/main" val="2243329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1EBC4495-83E9-0F4B-946F-C055B7EC9454}"/>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C4B68B-84EA-AD45-BC06-7123F64896C2}"/>
              </a:ext>
            </a:extLst>
          </p:cNvPr>
          <p:cNvSpPr>
            <a:spLocks noGrp="1"/>
          </p:cNvSpPr>
          <p:nvPr>
            <p:ph idx="1"/>
          </p:nvPr>
        </p:nvSpPr>
        <p:spPr/>
        <p:txBody>
          <a:bodyPr/>
          <a:lstStyle/>
          <a:p>
            <a:pPr marL="0" indent="0">
              <a:buNone/>
            </a:pPr>
            <a:r>
              <a:rPr lang="en-GB" sz="3600" dirty="0">
                <a:solidFill>
                  <a:schemeClr val="tx2">
                    <a:lumMod val="50000"/>
                  </a:schemeClr>
                </a:solidFill>
                <a:latin typeface="Berlin Sans FB" panose="020E0602020502020306" pitchFamily="34" charset="77"/>
              </a:rPr>
              <a:t>Halloween</a:t>
            </a:r>
          </a:p>
          <a:p>
            <a:pPr marL="0" indent="0">
              <a:buNone/>
            </a:pPr>
            <a:r>
              <a:rPr lang="en-GB" sz="3600" dirty="0">
                <a:solidFill>
                  <a:schemeClr val="tx2">
                    <a:lumMod val="50000"/>
                  </a:schemeClr>
                </a:solidFill>
                <a:latin typeface="Berlin Sans FB" panose="020E0602020502020306" pitchFamily="34" charset="77"/>
              </a:rPr>
              <a:t>Diwali Dinner and Bollywood Night</a:t>
            </a:r>
          </a:p>
          <a:p>
            <a:pPr marL="0" indent="0">
              <a:buNone/>
            </a:pPr>
            <a:r>
              <a:rPr lang="en-GB" sz="3600" dirty="0">
                <a:solidFill>
                  <a:schemeClr val="tx2">
                    <a:lumMod val="50000"/>
                  </a:schemeClr>
                </a:solidFill>
                <a:latin typeface="Berlin Sans FB" panose="020E0602020502020306" pitchFamily="34" charset="77"/>
              </a:rPr>
              <a:t>Christmas </a:t>
            </a:r>
          </a:p>
          <a:p>
            <a:pPr marL="0" indent="0">
              <a:buNone/>
            </a:pPr>
            <a:r>
              <a:rPr lang="en-GB" sz="3600" dirty="0">
                <a:solidFill>
                  <a:schemeClr val="tx2">
                    <a:lumMod val="50000"/>
                  </a:schemeClr>
                </a:solidFill>
                <a:latin typeface="Berlin Sans FB" panose="020E0602020502020306" pitchFamily="34" charset="77"/>
              </a:rPr>
              <a:t>Purim</a:t>
            </a:r>
          </a:p>
          <a:p>
            <a:pPr marL="0" indent="0">
              <a:buNone/>
            </a:pPr>
            <a:r>
              <a:rPr lang="en-GB" sz="3600" dirty="0">
                <a:solidFill>
                  <a:schemeClr val="tx2">
                    <a:lumMod val="50000"/>
                  </a:schemeClr>
                </a:solidFill>
                <a:latin typeface="Berlin Sans FB" panose="020E0602020502020306" pitchFamily="34" charset="77"/>
              </a:rPr>
              <a:t>Med and Dent Ball</a:t>
            </a:r>
          </a:p>
          <a:p>
            <a:endParaRPr lang="en-GB" dirty="0"/>
          </a:p>
          <a:p>
            <a:endParaRPr lang="en-GB" dirty="0"/>
          </a:p>
        </p:txBody>
      </p:sp>
      <p:pic>
        <p:nvPicPr>
          <p:cNvPr id="6" name="Picture 5">
            <a:extLst>
              <a:ext uri="{FF2B5EF4-FFF2-40B4-BE49-F238E27FC236}">
                <a16:creationId xmlns:a16="http://schemas.microsoft.com/office/drawing/2014/main" id="{836F118B-EDD2-1544-A354-583E518CBBBD}"/>
              </a:ext>
            </a:extLst>
          </p:cNvPr>
          <p:cNvPicPr>
            <a:picLocks noChangeAspect="1"/>
          </p:cNvPicPr>
          <p:nvPr/>
        </p:nvPicPr>
        <p:blipFill>
          <a:blip r:embed="rId3"/>
          <a:stretch>
            <a:fillRect/>
          </a:stretch>
        </p:blipFill>
        <p:spPr>
          <a:xfrm>
            <a:off x="838200" y="527050"/>
            <a:ext cx="2967844" cy="952834"/>
          </a:xfrm>
          <a:prstGeom prst="rect">
            <a:avLst/>
          </a:prstGeom>
        </p:spPr>
      </p:pic>
    </p:spTree>
    <p:extLst>
      <p:ext uri="{BB962C8B-B14F-4D97-AF65-F5344CB8AC3E}">
        <p14:creationId xmlns:p14="http://schemas.microsoft.com/office/powerpoint/2010/main" val="407012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A448493E-4037-5B41-914A-F399D153713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396EC5-4D28-4641-B1D3-AF20321CDAF9}"/>
              </a:ext>
            </a:extLst>
          </p:cNvPr>
          <p:cNvSpPr>
            <a:spLocks noGrp="1"/>
          </p:cNvSpPr>
          <p:nvPr>
            <p:ph idx="1"/>
          </p:nvPr>
        </p:nvSpPr>
        <p:spPr/>
        <p:txBody>
          <a:bodyPr/>
          <a:lstStyle/>
          <a:p>
            <a:pPr marL="0" indent="0">
              <a:buNone/>
            </a:pPr>
            <a:r>
              <a:rPr lang="en-GB" dirty="0" err="1">
                <a:solidFill>
                  <a:schemeClr val="tx2">
                    <a:lumMod val="50000"/>
                  </a:schemeClr>
                </a:solidFill>
                <a:latin typeface="Berlin Sans FB" panose="020E0602020502020306" pitchFamily="34" charset="77"/>
              </a:rPr>
              <a:t>Magdalin</a:t>
            </a:r>
            <a:r>
              <a:rPr lang="en-GB" dirty="0">
                <a:solidFill>
                  <a:schemeClr val="tx2">
                    <a:lumMod val="50000"/>
                  </a:schemeClr>
                </a:solidFill>
                <a:latin typeface="Berlin Sans FB" panose="020E0602020502020306" pitchFamily="34" charset="77"/>
              </a:rPr>
              <a:t> </a:t>
            </a:r>
            <a:r>
              <a:rPr lang="en-GB" dirty="0" err="1">
                <a:solidFill>
                  <a:schemeClr val="tx2">
                    <a:lumMod val="50000"/>
                  </a:schemeClr>
                </a:solidFill>
                <a:latin typeface="Berlin Sans FB" panose="020E0602020502020306" pitchFamily="34" charset="77"/>
              </a:rPr>
              <a:t>Jerrahrd</a:t>
            </a:r>
            <a:r>
              <a:rPr lang="en-GB" dirty="0">
                <a:solidFill>
                  <a:schemeClr val="tx2">
                    <a:lumMod val="50000"/>
                  </a:schemeClr>
                </a:solidFill>
                <a:latin typeface="Berlin Sans FB" panose="020E0602020502020306" pitchFamily="34" charset="77"/>
              </a:rPr>
              <a:t> </a:t>
            </a:r>
          </a:p>
          <a:p>
            <a:pPr marL="0" indent="0">
              <a:buNone/>
            </a:pPr>
            <a:r>
              <a:rPr lang="en-GB" dirty="0">
                <a:solidFill>
                  <a:schemeClr val="tx2">
                    <a:lumMod val="50000"/>
                  </a:schemeClr>
                </a:solidFill>
                <a:latin typeface="Berlin Sans FB" panose="020E0602020502020306" pitchFamily="34" charset="77"/>
              </a:rPr>
              <a:t>+447583164111 </a:t>
            </a:r>
          </a:p>
          <a:p>
            <a:pPr lvl="2"/>
            <a:endParaRPr lang="en-GB" dirty="0">
              <a:solidFill>
                <a:schemeClr val="tx2">
                  <a:lumMod val="50000"/>
                </a:schemeClr>
              </a:solidFill>
              <a:latin typeface="Berlin Sans FB" panose="020E0602020502020306" pitchFamily="34" charset="77"/>
            </a:endParaRPr>
          </a:p>
          <a:p>
            <a:pPr marL="914400" lvl="2" indent="0">
              <a:buNone/>
            </a:pPr>
            <a:r>
              <a:rPr lang="en-GB" sz="2800" dirty="0">
                <a:solidFill>
                  <a:schemeClr val="tx2">
                    <a:lumMod val="50000"/>
                  </a:schemeClr>
                </a:solidFill>
                <a:latin typeface="Berlin Sans FB" panose="020E0602020502020306" pitchFamily="34" charset="77"/>
              </a:rPr>
              <a:t>@</a:t>
            </a:r>
            <a:r>
              <a:rPr lang="en-GB" sz="2800" dirty="0" err="1">
                <a:solidFill>
                  <a:schemeClr val="tx2">
                    <a:lumMod val="50000"/>
                  </a:schemeClr>
                </a:solidFill>
                <a:latin typeface="Berlin Sans FB" panose="020E0602020502020306" pitchFamily="34" charset="77"/>
              </a:rPr>
              <a:t>mag.sinthu</a:t>
            </a:r>
            <a:endParaRPr lang="en-GB" sz="2800" dirty="0">
              <a:solidFill>
                <a:schemeClr val="tx2">
                  <a:lumMod val="50000"/>
                </a:schemeClr>
              </a:solidFill>
              <a:latin typeface="Berlin Sans FB" panose="020E0602020502020306" pitchFamily="34" charset="77"/>
            </a:endParaRPr>
          </a:p>
          <a:p>
            <a:pPr marL="914400" lvl="2" indent="0">
              <a:buNone/>
            </a:pPr>
            <a:endParaRPr lang="en-GB" dirty="0">
              <a:solidFill>
                <a:schemeClr val="tx2">
                  <a:lumMod val="50000"/>
                </a:schemeClr>
              </a:solidFill>
              <a:latin typeface="Berlin Sans FB" panose="020E0602020502020306" pitchFamily="34" charset="77"/>
            </a:endParaRPr>
          </a:p>
          <a:p>
            <a:pPr marL="914400" lvl="2" indent="0">
              <a:buNone/>
            </a:pPr>
            <a:endParaRPr lang="en-GB" dirty="0">
              <a:solidFill>
                <a:schemeClr val="tx2">
                  <a:lumMod val="50000"/>
                </a:schemeClr>
              </a:solidFill>
              <a:latin typeface="Berlin Sans FB" panose="020E0602020502020306" pitchFamily="34" charset="77"/>
            </a:endParaRPr>
          </a:p>
          <a:p>
            <a:pPr marL="914400" lvl="2" indent="0">
              <a:buNone/>
            </a:pPr>
            <a:r>
              <a:rPr lang="en-GB" sz="2800" dirty="0" err="1">
                <a:solidFill>
                  <a:schemeClr val="tx2">
                    <a:lumMod val="50000"/>
                  </a:schemeClr>
                </a:solidFill>
                <a:latin typeface="Berlin Sans FB" panose="020E0602020502020306" pitchFamily="34" charset="77"/>
              </a:rPr>
              <a:t>Magdalin</a:t>
            </a:r>
            <a:r>
              <a:rPr lang="en-GB" sz="2800" dirty="0">
                <a:solidFill>
                  <a:schemeClr val="tx2">
                    <a:lumMod val="50000"/>
                  </a:schemeClr>
                </a:solidFill>
                <a:latin typeface="Berlin Sans FB" panose="020E0602020502020306" pitchFamily="34" charset="77"/>
              </a:rPr>
              <a:t> </a:t>
            </a:r>
            <a:r>
              <a:rPr lang="en-GB" sz="2800" dirty="0" err="1">
                <a:solidFill>
                  <a:schemeClr val="tx2">
                    <a:lumMod val="50000"/>
                  </a:schemeClr>
                </a:solidFill>
                <a:latin typeface="Berlin Sans FB" panose="020E0602020502020306" pitchFamily="34" charset="77"/>
              </a:rPr>
              <a:t>Jerrahrd</a:t>
            </a:r>
            <a:endParaRPr lang="en-GB" sz="2800" dirty="0">
              <a:solidFill>
                <a:schemeClr val="tx2">
                  <a:lumMod val="50000"/>
                </a:schemeClr>
              </a:solidFill>
              <a:latin typeface="Berlin Sans FB" panose="020E0602020502020306" pitchFamily="34" charset="77"/>
            </a:endParaRPr>
          </a:p>
          <a:p>
            <a:endParaRPr lang="en-GB" dirty="0"/>
          </a:p>
        </p:txBody>
      </p:sp>
      <p:pic>
        <p:nvPicPr>
          <p:cNvPr id="4" name="Picture 10">
            <a:extLst>
              <a:ext uri="{FF2B5EF4-FFF2-40B4-BE49-F238E27FC236}">
                <a16:creationId xmlns:a16="http://schemas.microsoft.com/office/drawing/2014/main" id="{D89BC454-EFED-3A46-9118-44C3229A6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25708"/>
            <a:ext cx="756678" cy="756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facebook-icon-preview-1-400x400 - Social Lovers">
            <a:extLst>
              <a:ext uri="{FF2B5EF4-FFF2-40B4-BE49-F238E27FC236}">
                <a16:creationId xmlns:a16="http://schemas.microsoft.com/office/drawing/2014/main" id="{E52E64B6-2F96-0B4C-A5D8-D6398D1A1B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444" y1="56444" x2="52444" y2="56444"/>
                        <a14:foregroundMark x1="56444" y1="42667" x2="56444" y2="42667"/>
                        <a14:foregroundMark x1="59111" y1="37333" x2="51556" y2="56000"/>
                        <a14:foregroundMark x1="53333" y1="55556" x2="40000" y2="56000"/>
                        <a14:foregroundMark x1="64444" y1="56000" x2="56889" y2="56444"/>
                        <a14:foregroundMark x1="52444" y1="60889" x2="53333" y2="76889"/>
                        <a14:foregroundMark x1="53333" y1="76444" x2="53333" y2="76444"/>
                        <a14:foregroundMark x1="55111" y1="80889" x2="49333" y2="82222"/>
                      </a14:backgroundRemoval>
                    </a14:imgEffect>
                  </a14:imgLayer>
                </a14:imgProps>
              </a:ext>
              <a:ext uri="{28A0092B-C50C-407E-A947-70E740481C1C}">
                <a14:useLocalDpi xmlns:a14="http://schemas.microsoft.com/office/drawing/2010/main" val="0"/>
              </a:ext>
            </a:extLst>
          </a:blip>
          <a:srcRect/>
          <a:stretch>
            <a:fillRect/>
          </a:stretch>
        </p:blipFill>
        <p:spPr bwMode="auto">
          <a:xfrm>
            <a:off x="642601" y="3749854"/>
            <a:ext cx="1147875" cy="1147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68C857-730D-8A4A-A7A2-82FCCD121073}"/>
              </a:ext>
            </a:extLst>
          </p:cNvPr>
          <p:cNvPicPr>
            <a:picLocks noChangeAspect="1"/>
          </p:cNvPicPr>
          <p:nvPr/>
        </p:nvPicPr>
        <p:blipFill>
          <a:blip r:embed="rId6"/>
          <a:stretch>
            <a:fillRect/>
          </a:stretch>
        </p:blipFill>
        <p:spPr>
          <a:xfrm>
            <a:off x="838200" y="500884"/>
            <a:ext cx="5956300" cy="774700"/>
          </a:xfrm>
          <a:prstGeom prst="rect">
            <a:avLst/>
          </a:prstGeom>
        </p:spPr>
      </p:pic>
    </p:spTree>
    <p:extLst>
      <p:ext uri="{BB962C8B-B14F-4D97-AF65-F5344CB8AC3E}">
        <p14:creationId xmlns:p14="http://schemas.microsoft.com/office/powerpoint/2010/main" val="286510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38640-22FD-EE4C-BCE5-4F3F46F14699}"/>
              </a:ext>
            </a:extLst>
          </p:cNvPr>
          <p:cNvPicPr>
            <a:picLocks noChangeAspect="1"/>
          </p:cNvPicPr>
          <p:nvPr/>
        </p:nvPicPr>
        <p:blipFill rotWithShape="1">
          <a:blip r:embed="rId2"/>
          <a:srcRect r="5" b="40253"/>
          <a:stretch/>
        </p:blipFill>
        <p:spPr>
          <a:xfrm>
            <a:off x="3658788" y="222390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7" name="Picture 6">
            <a:extLst>
              <a:ext uri="{FF2B5EF4-FFF2-40B4-BE49-F238E27FC236}">
                <a16:creationId xmlns:a16="http://schemas.microsoft.com/office/drawing/2014/main" id="{CD0E6608-326F-2A45-8003-1F101BE3E84E}"/>
              </a:ext>
            </a:extLst>
          </p:cNvPr>
          <p:cNvPicPr>
            <a:picLocks noChangeAspect="1"/>
          </p:cNvPicPr>
          <p:nvPr/>
        </p:nvPicPr>
        <p:blipFill rotWithShape="1">
          <a:blip r:embed="rId3"/>
          <a:srcRect r="-2" b="25749"/>
          <a:stretch/>
        </p:blipFill>
        <p:spPr>
          <a:xfrm>
            <a:off x="9134142" y="222390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 name="Picture 3" descr="A person sitting on stairs&#10;&#10;Description automatically generated with medium confidence">
            <a:extLst>
              <a:ext uri="{FF2B5EF4-FFF2-40B4-BE49-F238E27FC236}">
                <a16:creationId xmlns:a16="http://schemas.microsoft.com/office/drawing/2014/main" id="{15A147B3-96DF-E04E-B27E-35E079186457}"/>
              </a:ext>
            </a:extLst>
          </p:cNvPr>
          <p:cNvPicPr>
            <a:picLocks noChangeAspect="1"/>
          </p:cNvPicPr>
          <p:nvPr/>
        </p:nvPicPr>
        <p:blipFill rotWithShape="1">
          <a:blip r:embed="rId4"/>
          <a:srcRect r="1" b="40501"/>
          <a:stretch/>
        </p:blipFill>
        <p:spPr>
          <a:xfrm>
            <a:off x="921111" y="222390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a:extLst>
              <a:ext uri="{FF2B5EF4-FFF2-40B4-BE49-F238E27FC236}">
                <a16:creationId xmlns:a16="http://schemas.microsoft.com/office/drawing/2014/main" id="{F800C69A-62FD-9F49-BFBE-7728E8D982B0}"/>
              </a:ext>
            </a:extLst>
          </p:cNvPr>
          <p:cNvPicPr>
            <a:picLocks noChangeAspect="1"/>
          </p:cNvPicPr>
          <p:nvPr/>
        </p:nvPicPr>
        <p:blipFill rotWithShape="1">
          <a:blip r:embed="rId5"/>
          <a:srcRect r="2" b="22252"/>
          <a:stretch/>
        </p:blipFill>
        <p:spPr>
          <a:xfrm>
            <a:off x="6396465" y="222390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2" name="TextBox 1">
            <a:extLst>
              <a:ext uri="{FF2B5EF4-FFF2-40B4-BE49-F238E27FC236}">
                <a16:creationId xmlns:a16="http://schemas.microsoft.com/office/drawing/2014/main" id="{C2C99620-6B4B-E240-ADBC-2A5DAE3698A7}"/>
              </a:ext>
            </a:extLst>
          </p:cNvPr>
          <p:cNvSpPr txBox="1"/>
          <p:nvPr/>
        </p:nvSpPr>
        <p:spPr>
          <a:xfrm>
            <a:off x="756458" y="4713316"/>
            <a:ext cx="2277687" cy="369332"/>
          </a:xfrm>
          <a:prstGeom prst="rect">
            <a:avLst/>
          </a:prstGeom>
          <a:noFill/>
        </p:spPr>
        <p:txBody>
          <a:bodyPr wrap="square" rtlCol="0">
            <a:spAutoFit/>
          </a:bodyPr>
          <a:lstStyle/>
          <a:p>
            <a:pPr algn="ctr"/>
            <a:r>
              <a:rPr lang="en-US" dirty="0"/>
              <a:t>PRESIDENT</a:t>
            </a:r>
          </a:p>
        </p:txBody>
      </p:sp>
      <p:sp>
        <p:nvSpPr>
          <p:cNvPr id="14" name="TextBox 13">
            <a:extLst>
              <a:ext uri="{FF2B5EF4-FFF2-40B4-BE49-F238E27FC236}">
                <a16:creationId xmlns:a16="http://schemas.microsoft.com/office/drawing/2014/main" id="{D7A71C53-1C34-8143-B382-EDC06E62F7C3}"/>
              </a:ext>
            </a:extLst>
          </p:cNvPr>
          <p:cNvSpPr txBox="1"/>
          <p:nvPr/>
        </p:nvSpPr>
        <p:spPr>
          <a:xfrm>
            <a:off x="3658788" y="4713316"/>
            <a:ext cx="2277687" cy="369332"/>
          </a:xfrm>
          <a:prstGeom prst="rect">
            <a:avLst/>
          </a:prstGeom>
          <a:noFill/>
        </p:spPr>
        <p:txBody>
          <a:bodyPr wrap="square" rtlCol="0">
            <a:spAutoFit/>
          </a:bodyPr>
          <a:lstStyle/>
          <a:p>
            <a:pPr algn="ctr"/>
            <a:r>
              <a:rPr lang="en-US" dirty="0"/>
              <a:t>VICE-PRESIDENT</a:t>
            </a:r>
          </a:p>
        </p:txBody>
      </p:sp>
      <p:sp>
        <p:nvSpPr>
          <p:cNvPr id="16" name="TextBox 15">
            <a:extLst>
              <a:ext uri="{FF2B5EF4-FFF2-40B4-BE49-F238E27FC236}">
                <a16:creationId xmlns:a16="http://schemas.microsoft.com/office/drawing/2014/main" id="{4C556C62-2291-8745-ADB3-EBE0998CAAA4}"/>
              </a:ext>
            </a:extLst>
          </p:cNvPr>
          <p:cNvSpPr txBox="1"/>
          <p:nvPr/>
        </p:nvSpPr>
        <p:spPr>
          <a:xfrm>
            <a:off x="6561118" y="4713316"/>
            <a:ext cx="2277687" cy="369332"/>
          </a:xfrm>
          <a:prstGeom prst="rect">
            <a:avLst/>
          </a:prstGeom>
          <a:noFill/>
        </p:spPr>
        <p:txBody>
          <a:bodyPr wrap="square" rtlCol="0">
            <a:spAutoFit/>
          </a:bodyPr>
          <a:lstStyle/>
          <a:p>
            <a:pPr algn="ctr"/>
            <a:r>
              <a:rPr lang="en-US" dirty="0"/>
              <a:t>TREASURER</a:t>
            </a:r>
          </a:p>
        </p:txBody>
      </p:sp>
      <p:sp>
        <p:nvSpPr>
          <p:cNvPr id="17" name="TextBox 16">
            <a:extLst>
              <a:ext uri="{FF2B5EF4-FFF2-40B4-BE49-F238E27FC236}">
                <a16:creationId xmlns:a16="http://schemas.microsoft.com/office/drawing/2014/main" id="{B0C81FED-1C32-8446-B5C0-FD088C2E56DA}"/>
              </a:ext>
            </a:extLst>
          </p:cNvPr>
          <p:cNvSpPr txBox="1"/>
          <p:nvPr/>
        </p:nvSpPr>
        <p:spPr>
          <a:xfrm>
            <a:off x="9324842" y="4713316"/>
            <a:ext cx="2277687" cy="369332"/>
          </a:xfrm>
          <a:prstGeom prst="rect">
            <a:avLst/>
          </a:prstGeom>
          <a:noFill/>
        </p:spPr>
        <p:txBody>
          <a:bodyPr wrap="square" rtlCol="0">
            <a:spAutoFit/>
          </a:bodyPr>
          <a:lstStyle/>
          <a:p>
            <a:pPr algn="ctr"/>
            <a:r>
              <a:rPr lang="en-US" dirty="0"/>
              <a:t>PUBLIC RELATIONS</a:t>
            </a:r>
          </a:p>
        </p:txBody>
      </p:sp>
    </p:spTree>
    <p:extLst>
      <p:ext uri="{BB962C8B-B14F-4D97-AF65-F5344CB8AC3E}">
        <p14:creationId xmlns:p14="http://schemas.microsoft.com/office/powerpoint/2010/main" val="4071877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74052FE4-72BE-1F41-BB17-DB95F7F7AAD5}"/>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1E60A00-17D1-1241-8F9F-59EBBB7126A8}"/>
              </a:ext>
            </a:extLst>
          </p:cNvPr>
          <p:cNvPicPr>
            <a:picLocks noChangeAspect="1"/>
          </p:cNvPicPr>
          <p:nvPr/>
        </p:nvPicPr>
        <p:blipFill>
          <a:blip r:embed="rId3"/>
          <a:stretch>
            <a:fillRect/>
          </a:stretch>
        </p:blipFill>
        <p:spPr>
          <a:xfrm>
            <a:off x="1985642" y="2767263"/>
            <a:ext cx="8220715" cy="1049087"/>
          </a:xfrm>
          <a:prstGeom prst="rect">
            <a:avLst/>
          </a:prstGeom>
        </p:spPr>
      </p:pic>
    </p:spTree>
    <p:extLst>
      <p:ext uri="{BB962C8B-B14F-4D97-AF65-F5344CB8AC3E}">
        <p14:creationId xmlns:p14="http://schemas.microsoft.com/office/powerpoint/2010/main" val="3106876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atercolor Background Images | Free iPhone &amp;amp; Zoom HD Wallpapers &amp;amp; Vectors -  rawpixel">
            <a:extLst>
              <a:ext uri="{FF2B5EF4-FFF2-40B4-BE49-F238E27FC236}">
                <a16:creationId xmlns:a16="http://schemas.microsoft.com/office/drawing/2014/main" id="{1F38407E-08C3-9E42-B4A8-20908768BC3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CD7EDD3-C329-0A41-90D6-1FFC15D9FEE3}"/>
              </a:ext>
            </a:extLst>
          </p:cNvPr>
          <p:cNvSpPr>
            <a:spLocks noGrp="1"/>
          </p:cNvSpPr>
          <p:nvPr>
            <p:ph idx="1"/>
          </p:nvPr>
        </p:nvSpPr>
        <p:spPr/>
        <p:txBody>
          <a:bodyPr>
            <a:normAutofit/>
          </a:bodyPr>
          <a:lstStyle/>
          <a:p>
            <a:r>
              <a:rPr lang="en-GB" dirty="0">
                <a:solidFill>
                  <a:schemeClr val="tx2">
                    <a:lumMod val="50000"/>
                  </a:schemeClr>
                </a:solidFill>
                <a:latin typeface="Berlin Sans FB" panose="020E0602020502020306" pitchFamily="34" charset="77"/>
              </a:rPr>
              <a:t>Settling in, adjusting, new environment </a:t>
            </a:r>
          </a:p>
          <a:p>
            <a:r>
              <a:rPr lang="en-GB" dirty="0">
                <a:solidFill>
                  <a:schemeClr val="tx2">
                    <a:lumMod val="50000"/>
                  </a:schemeClr>
                </a:solidFill>
                <a:latin typeface="Berlin Sans FB" panose="020E0602020502020306" pitchFamily="34" charset="77"/>
              </a:rPr>
              <a:t>Freshers events- PEPA </a:t>
            </a:r>
            <a:r>
              <a:rPr lang="en-GB" dirty="0" err="1">
                <a:solidFill>
                  <a:schemeClr val="tx2">
                    <a:lumMod val="50000"/>
                  </a:schemeClr>
                </a:solidFill>
                <a:latin typeface="Berlin Sans FB" panose="020E0602020502020306" pitchFamily="34" charset="77"/>
              </a:rPr>
              <a:t>instagram</a:t>
            </a:r>
            <a:r>
              <a:rPr lang="en-GB" dirty="0">
                <a:solidFill>
                  <a:schemeClr val="tx2">
                    <a:lumMod val="50000"/>
                  </a:schemeClr>
                </a:solidFill>
                <a:latin typeface="Berlin Sans FB" panose="020E0602020502020306" pitchFamily="34" charset="77"/>
              </a:rPr>
              <a:t> and </a:t>
            </a:r>
            <a:r>
              <a:rPr lang="en-GB" dirty="0" err="1">
                <a:solidFill>
                  <a:schemeClr val="tx2">
                    <a:lumMod val="50000"/>
                  </a:schemeClr>
                </a:solidFill>
                <a:latin typeface="Berlin Sans FB" panose="020E0602020502020306" pitchFamily="34" charset="77"/>
              </a:rPr>
              <a:t>faceboook</a:t>
            </a:r>
            <a:r>
              <a:rPr lang="en-GB" dirty="0">
                <a:solidFill>
                  <a:schemeClr val="tx2">
                    <a:lumMod val="50000"/>
                  </a:schemeClr>
                </a:solidFill>
                <a:latin typeface="Berlin Sans FB" panose="020E0602020502020306" pitchFamily="34" charset="77"/>
              </a:rPr>
              <a:t> pages</a:t>
            </a:r>
          </a:p>
          <a:p>
            <a:r>
              <a:rPr lang="en-GB" dirty="0">
                <a:solidFill>
                  <a:schemeClr val="tx2">
                    <a:lumMod val="50000"/>
                  </a:schemeClr>
                </a:solidFill>
                <a:latin typeface="Berlin Sans FB" panose="020E0602020502020306" pitchFamily="34" charset="77"/>
              </a:rPr>
              <a:t>Building a home away from home and making friends </a:t>
            </a:r>
          </a:p>
          <a:p>
            <a:r>
              <a:rPr lang="en-GB" dirty="0">
                <a:solidFill>
                  <a:schemeClr val="tx2">
                    <a:lumMod val="50000"/>
                  </a:schemeClr>
                </a:solidFill>
                <a:latin typeface="Berlin Sans FB" panose="020E0602020502020306" pitchFamily="34" charset="77"/>
              </a:rPr>
              <a:t>Education system, revision plans and exams </a:t>
            </a:r>
          </a:p>
          <a:p>
            <a:r>
              <a:rPr lang="en-GB" dirty="0">
                <a:solidFill>
                  <a:schemeClr val="tx2">
                    <a:lumMod val="50000"/>
                  </a:schemeClr>
                </a:solidFill>
                <a:latin typeface="Berlin Sans FB" panose="020E0602020502020306" pitchFamily="34" charset="77"/>
              </a:rPr>
              <a:t>The Buddy System </a:t>
            </a:r>
          </a:p>
          <a:p>
            <a:r>
              <a:rPr lang="en-GB" dirty="0">
                <a:solidFill>
                  <a:schemeClr val="tx2">
                    <a:lumMod val="50000"/>
                  </a:schemeClr>
                </a:solidFill>
                <a:latin typeface="Berlin Sans FB" panose="020E0602020502020306" pitchFamily="34" charset="77"/>
              </a:rPr>
              <a:t>Educational and external stressors and pressure </a:t>
            </a:r>
          </a:p>
          <a:p>
            <a:r>
              <a:rPr lang="en-GB" dirty="0">
                <a:solidFill>
                  <a:schemeClr val="tx2">
                    <a:lumMod val="50000"/>
                  </a:schemeClr>
                </a:solidFill>
                <a:latin typeface="Berlin Sans FB" panose="020E0602020502020306" pitchFamily="34" charset="77"/>
              </a:rPr>
              <a:t>Extracurricular activities, hobbies and events throughout the year</a:t>
            </a:r>
          </a:p>
          <a:p>
            <a:endParaRPr lang="en-GB" dirty="0">
              <a:solidFill>
                <a:schemeClr val="tx2">
                  <a:lumMod val="50000"/>
                </a:schemeClr>
              </a:solidFill>
              <a:latin typeface="Berlin Sans FB" panose="020E0602020502020306" pitchFamily="34" charset="77"/>
            </a:endParaRPr>
          </a:p>
          <a:p>
            <a:pPr marL="0" indent="0">
              <a:buNone/>
            </a:pPr>
            <a:endParaRPr lang="en-GB" dirty="0">
              <a:solidFill>
                <a:schemeClr val="tx2">
                  <a:lumMod val="50000"/>
                </a:schemeClr>
              </a:solidFill>
              <a:latin typeface="Berlin Sans FB" panose="020E0602020502020306" pitchFamily="34" charset="77"/>
            </a:endParaRPr>
          </a:p>
          <a:p>
            <a:pPr marL="0" indent="0">
              <a:buNone/>
            </a:pPr>
            <a:endParaRPr lang="en-GB" dirty="0"/>
          </a:p>
        </p:txBody>
      </p:sp>
      <p:pic>
        <p:nvPicPr>
          <p:cNvPr id="7" name="Picture 6">
            <a:extLst>
              <a:ext uri="{FF2B5EF4-FFF2-40B4-BE49-F238E27FC236}">
                <a16:creationId xmlns:a16="http://schemas.microsoft.com/office/drawing/2014/main" id="{4D4EBF36-987D-2149-9311-F965892BC8A6}"/>
              </a:ext>
            </a:extLst>
          </p:cNvPr>
          <p:cNvPicPr>
            <a:picLocks noChangeAspect="1"/>
          </p:cNvPicPr>
          <p:nvPr/>
        </p:nvPicPr>
        <p:blipFill>
          <a:blip r:embed="rId3"/>
          <a:stretch>
            <a:fillRect/>
          </a:stretch>
        </p:blipFill>
        <p:spPr>
          <a:xfrm>
            <a:off x="838200" y="527050"/>
            <a:ext cx="6070600" cy="774700"/>
          </a:xfrm>
          <a:prstGeom prst="rect">
            <a:avLst/>
          </a:prstGeom>
        </p:spPr>
      </p:pic>
    </p:spTree>
    <p:extLst>
      <p:ext uri="{BB962C8B-B14F-4D97-AF65-F5344CB8AC3E}">
        <p14:creationId xmlns:p14="http://schemas.microsoft.com/office/powerpoint/2010/main" val="3962315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01D4778A-3076-644A-9526-25638D89421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5EF3D8A-9FF5-6C48-B978-A163ACA705DA}"/>
              </a:ext>
            </a:extLst>
          </p:cNvPr>
          <p:cNvSpPr>
            <a:spLocks noGrp="1"/>
          </p:cNvSpPr>
          <p:nvPr>
            <p:ph idx="1"/>
          </p:nvPr>
        </p:nvSpPr>
        <p:spPr/>
        <p:txBody>
          <a:bodyPr>
            <a:normAutofit/>
          </a:bodyPr>
          <a:lstStyle/>
          <a:p>
            <a:pPr marL="0" indent="0">
              <a:buNone/>
            </a:pPr>
            <a:r>
              <a:rPr lang="en-GB" dirty="0">
                <a:solidFill>
                  <a:srgbClr val="C00000"/>
                </a:solidFill>
                <a:latin typeface="Berlin Sans FB" panose="020E0602020502020306" pitchFamily="34" charset="77"/>
              </a:rPr>
              <a:t>Myself</a:t>
            </a:r>
          </a:p>
          <a:p>
            <a:pPr marL="0" indent="0">
              <a:buNone/>
            </a:pPr>
            <a:r>
              <a:rPr lang="en-GB" dirty="0">
                <a:solidFill>
                  <a:srgbClr val="C00000"/>
                </a:solidFill>
                <a:latin typeface="Berlin Sans FB" panose="020E0602020502020306" pitchFamily="34" charset="77"/>
              </a:rPr>
              <a:t>PEPA team members</a:t>
            </a:r>
          </a:p>
          <a:p>
            <a:pPr marL="0" indent="0">
              <a:buNone/>
            </a:pPr>
            <a:r>
              <a:rPr lang="en-GB" dirty="0">
                <a:solidFill>
                  <a:srgbClr val="C00000"/>
                </a:solidFill>
                <a:latin typeface="Berlin Sans FB" panose="020E0602020502020306" pitchFamily="34" charset="77"/>
              </a:rPr>
              <a:t>Ms </a:t>
            </a:r>
            <a:r>
              <a:rPr lang="cs-CZ" dirty="0">
                <a:solidFill>
                  <a:srgbClr val="C00000"/>
                </a:solidFill>
                <a:latin typeface="Berlin Sans FB" panose="020E0602020502020306" pitchFamily="34" charset="77"/>
              </a:rPr>
              <a:t>Zlata Pražanová</a:t>
            </a:r>
            <a:endParaRPr lang="en-GB" dirty="0">
              <a:solidFill>
                <a:srgbClr val="C00000"/>
              </a:solidFill>
              <a:latin typeface="Berlin Sans FB" panose="020E0602020502020306" pitchFamily="34" charset="77"/>
            </a:endParaRPr>
          </a:p>
          <a:p>
            <a:pPr marL="0" indent="0">
              <a:buNone/>
            </a:pPr>
            <a:r>
              <a:rPr lang="en-GB" dirty="0">
                <a:solidFill>
                  <a:srgbClr val="C00000"/>
                </a:solidFill>
                <a:latin typeface="Berlin Sans FB" panose="020E0602020502020306" pitchFamily="34" charset="77"/>
              </a:rPr>
              <a:t>Ms Jana Osmani </a:t>
            </a:r>
          </a:p>
          <a:p>
            <a:pPr marL="0" indent="0">
              <a:buNone/>
            </a:pPr>
            <a:r>
              <a:rPr lang="en-GB" dirty="0">
                <a:solidFill>
                  <a:srgbClr val="C00000"/>
                </a:solidFill>
                <a:latin typeface="Berlin Sans FB" panose="020E0602020502020306" pitchFamily="34" charset="77"/>
              </a:rPr>
              <a:t>Dr </a:t>
            </a:r>
            <a:r>
              <a:rPr lang="en-US" dirty="0" err="1">
                <a:solidFill>
                  <a:srgbClr val="C00000"/>
                </a:solidFill>
                <a:latin typeface="Berlin Sans FB" panose="020E0602020502020306" pitchFamily="34" charset="77"/>
              </a:rPr>
              <a:t>Běla</a:t>
            </a:r>
            <a:r>
              <a:rPr lang="en-US" dirty="0">
                <a:solidFill>
                  <a:srgbClr val="C00000"/>
                </a:solidFill>
                <a:latin typeface="Berlin Sans FB" panose="020E0602020502020306" pitchFamily="34" charset="77"/>
              </a:rPr>
              <a:t> </a:t>
            </a:r>
            <a:r>
              <a:rPr lang="en-US" dirty="0" err="1">
                <a:solidFill>
                  <a:srgbClr val="C00000"/>
                </a:solidFill>
                <a:latin typeface="Berlin Sans FB" panose="020E0602020502020306" pitchFamily="34" charset="77"/>
              </a:rPr>
              <a:t>Erdösová</a:t>
            </a:r>
            <a:endParaRPr lang="en-US" dirty="0">
              <a:solidFill>
                <a:srgbClr val="C00000"/>
              </a:solidFill>
              <a:latin typeface="Berlin Sans FB" panose="020E0602020502020306" pitchFamily="34" charset="77"/>
            </a:endParaRPr>
          </a:p>
          <a:p>
            <a:pPr marL="0" indent="0">
              <a:buNone/>
            </a:pPr>
            <a:endParaRPr lang="en-GB" dirty="0">
              <a:solidFill>
                <a:schemeClr val="tx2">
                  <a:lumMod val="50000"/>
                </a:schemeClr>
              </a:solidFill>
              <a:latin typeface="Berlin Sans FB" panose="020E0602020502020306" pitchFamily="34" charset="77"/>
            </a:endParaRPr>
          </a:p>
          <a:p>
            <a:pPr marL="0" indent="0">
              <a:buNone/>
            </a:pPr>
            <a:r>
              <a:rPr lang="en-GB" dirty="0">
                <a:solidFill>
                  <a:schemeClr val="tx2">
                    <a:lumMod val="50000"/>
                  </a:schemeClr>
                </a:solidFill>
                <a:latin typeface="Berlin Sans FB" panose="020E0602020502020306" pitchFamily="34" charset="77"/>
              </a:rPr>
              <a:t>Finally just remember there is no judgement here, we are all ears and there is always someone willing to listen and help. </a:t>
            </a:r>
          </a:p>
        </p:txBody>
      </p:sp>
      <p:pic>
        <p:nvPicPr>
          <p:cNvPr id="6" name="Picture 5">
            <a:extLst>
              <a:ext uri="{FF2B5EF4-FFF2-40B4-BE49-F238E27FC236}">
                <a16:creationId xmlns:a16="http://schemas.microsoft.com/office/drawing/2014/main" id="{8845A0BC-F570-884C-9E18-C3F7E1652A37}"/>
              </a:ext>
            </a:extLst>
          </p:cNvPr>
          <p:cNvPicPr>
            <a:picLocks noChangeAspect="1"/>
          </p:cNvPicPr>
          <p:nvPr/>
        </p:nvPicPr>
        <p:blipFill>
          <a:blip r:embed="rId3"/>
          <a:stretch>
            <a:fillRect/>
          </a:stretch>
        </p:blipFill>
        <p:spPr>
          <a:xfrm>
            <a:off x="838200" y="563145"/>
            <a:ext cx="6426200" cy="774700"/>
          </a:xfrm>
          <a:prstGeom prst="rect">
            <a:avLst/>
          </a:prstGeom>
        </p:spPr>
      </p:pic>
    </p:spTree>
    <p:extLst>
      <p:ext uri="{BB962C8B-B14F-4D97-AF65-F5344CB8AC3E}">
        <p14:creationId xmlns:p14="http://schemas.microsoft.com/office/powerpoint/2010/main" val="2099447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atercolor Background Images | Free iPhone &amp;amp; Zoom HD Wallpapers &amp;amp; Vectors -  rawpixel">
            <a:extLst>
              <a:ext uri="{FF2B5EF4-FFF2-40B4-BE49-F238E27FC236}">
                <a16:creationId xmlns:a16="http://schemas.microsoft.com/office/drawing/2014/main" id="{8A65EF56-2267-9A44-84AA-29F6D9ACEF6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84A6E1-F440-EF41-8457-CD94E8674A09}"/>
              </a:ext>
            </a:extLst>
          </p:cNvPr>
          <p:cNvSpPr>
            <a:spLocks noGrp="1"/>
          </p:cNvSpPr>
          <p:nvPr>
            <p:ph idx="1"/>
          </p:nvPr>
        </p:nvSpPr>
        <p:spPr/>
        <p:txBody>
          <a:bodyPr/>
          <a:lstStyle/>
          <a:p>
            <a:pPr marL="0" indent="0">
              <a:buNone/>
            </a:pPr>
            <a:r>
              <a:rPr lang="en-GB" sz="3200" dirty="0">
                <a:solidFill>
                  <a:schemeClr val="tx2">
                    <a:lumMod val="50000"/>
                  </a:schemeClr>
                </a:solidFill>
                <a:latin typeface="Berlin Sans FB" panose="020E0602020502020306" pitchFamily="34" charset="77"/>
              </a:rPr>
              <a:t>Mayuri Jeyakumar </a:t>
            </a:r>
          </a:p>
          <a:p>
            <a:pPr marL="0" indent="0">
              <a:buNone/>
            </a:pPr>
            <a:r>
              <a:rPr lang="en-GB" sz="3200" dirty="0">
                <a:solidFill>
                  <a:schemeClr val="tx2">
                    <a:lumMod val="50000"/>
                  </a:schemeClr>
                </a:solidFill>
                <a:latin typeface="Berlin Sans FB" panose="020E0602020502020306" pitchFamily="34" charset="77"/>
              </a:rPr>
              <a:t>+44750881594</a:t>
            </a:r>
          </a:p>
          <a:p>
            <a:pPr marL="0" indent="0">
              <a:buNone/>
            </a:pPr>
            <a:r>
              <a:rPr lang="en-GB" sz="3200" dirty="0">
                <a:solidFill>
                  <a:schemeClr val="tx2">
                    <a:lumMod val="50000"/>
                  </a:schemeClr>
                </a:solidFill>
                <a:latin typeface="Berlin Sans FB" panose="020E0602020502020306" pitchFamily="34" charset="77"/>
                <a:hlinkClick r:id="rId3">
                  <a:extLst>
                    <a:ext uri="{A12FA001-AC4F-418D-AE19-62706E023703}">
                      <ahyp:hlinkClr xmlns:ahyp="http://schemas.microsoft.com/office/drawing/2018/hyperlinkcolor" val="tx"/>
                    </a:ext>
                  </a:extLst>
                </a:hlinkClick>
              </a:rPr>
              <a:t>mayurijey@gmail.com</a:t>
            </a:r>
            <a:endParaRPr lang="en-GB" sz="3200" dirty="0">
              <a:solidFill>
                <a:schemeClr val="tx2">
                  <a:lumMod val="50000"/>
                </a:schemeClr>
              </a:solidFill>
              <a:latin typeface="Berlin Sans FB" panose="020E0602020502020306" pitchFamily="34" charset="77"/>
            </a:endParaRPr>
          </a:p>
          <a:p>
            <a:pPr marL="0" indent="0">
              <a:buNone/>
            </a:pPr>
            <a:r>
              <a:rPr lang="en-GB" dirty="0">
                <a:solidFill>
                  <a:schemeClr val="tx2">
                    <a:lumMod val="50000"/>
                  </a:schemeClr>
                </a:solidFill>
                <a:latin typeface="Berlin Sans FB" panose="020E0602020502020306" pitchFamily="34" charset="77"/>
              </a:rPr>
              <a:t>	</a:t>
            </a:r>
          </a:p>
          <a:p>
            <a:pPr marL="0" indent="0">
              <a:buNone/>
            </a:pPr>
            <a:r>
              <a:rPr lang="en-GB" dirty="0">
                <a:solidFill>
                  <a:schemeClr val="tx2">
                    <a:lumMod val="50000"/>
                  </a:schemeClr>
                </a:solidFill>
                <a:latin typeface="Berlin Sans FB" panose="020E0602020502020306" pitchFamily="34" charset="77"/>
              </a:rPr>
              <a:t>	</a:t>
            </a:r>
            <a:r>
              <a:rPr lang="en-GB" sz="3200" dirty="0">
                <a:solidFill>
                  <a:schemeClr val="tx2">
                    <a:lumMod val="50000"/>
                  </a:schemeClr>
                </a:solidFill>
                <a:latin typeface="Berlin Sans FB" panose="020E0602020502020306" pitchFamily="34" charset="77"/>
              </a:rPr>
              <a:t>@</a:t>
            </a:r>
            <a:r>
              <a:rPr lang="en-GB" sz="3200" dirty="0" err="1">
                <a:solidFill>
                  <a:schemeClr val="tx2">
                    <a:lumMod val="50000"/>
                  </a:schemeClr>
                </a:solidFill>
                <a:latin typeface="Berlin Sans FB" panose="020E0602020502020306" pitchFamily="34" charset="77"/>
              </a:rPr>
              <a:t>mayuri_jey</a:t>
            </a:r>
            <a:endParaRPr lang="en-GB" dirty="0">
              <a:solidFill>
                <a:schemeClr val="tx2">
                  <a:lumMod val="50000"/>
                </a:schemeClr>
              </a:solidFill>
              <a:latin typeface="Berlin Sans FB" panose="020E0602020502020306" pitchFamily="34" charset="77"/>
            </a:endParaRPr>
          </a:p>
          <a:p>
            <a:pPr marL="0" indent="0">
              <a:buNone/>
            </a:pPr>
            <a:r>
              <a:rPr lang="en-GB" dirty="0">
                <a:solidFill>
                  <a:schemeClr val="tx2">
                    <a:lumMod val="50000"/>
                  </a:schemeClr>
                </a:solidFill>
                <a:latin typeface="Berlin Sans FB" panose="020E0602020502020306" pitchFamily="34" charset="77"/>
              </a:rPr>
              <a:t>	</a:t>
            </a:r>
          </a:p>
          <a:p>
            <a:pPr marL="0" indent="0">
              <a:buNone/>
            </a:pPr>
            <a:r>
              <a:rPr lang="en-GB" dirty="0">
                <a:solidFill>
                  <a:schemeClr val="tx2">
                    <a:lumMod val="50000"/>
                  </a:schemeClr>
                </a:solidFill>
                <a:latin typeface="Berlin Sans FB" panose="020E0602020502020306" pitchFamily="34" charset="77"/>
              </a:rPr>
              <a:t>	</a:t>
            </a:r>
            <a:r>
              <a:rPr lang="en-GB" sz="3200" dirty="0">
                <a:solidFill>
                  <a:schemeClr val="tx2">
                    <a:lumMod val="50000"/>
                  </a:schemeClr>
                </a:solidFill>
                <a:latin typeface="Berlin Sans FB" panose="020E0602020502020306" pitchFamily="34" charset="77"/>
              </a:rPr>
              <a:t>Mayuri Jeyakumar</a:t>
            </a:r>
            <a:endParaRPr lang="en-GB" dirty="0">
              <a:solidFill>
                <a:schemeClr val="tx2">
                  <a:lumMod val="50000"/>
                </a:schemeClr>
              </a:solidFill>
              <a:latin typeface="Berlin Sans FB" panose="020E0602020502020306" pitchFamily="34" charset="77"/>
            </a:endParaRPr>
          </a:p>
        </p:txBody>
      </p:sp>
      <p:pic>
        <p:nvPicPr>
          <p:cNvPr id="4" name="Picture 10">
            <a:extLst>
              <a:ext uri="{FF2B5EF4-FFF2-40B4-BE49-F238E27FC236}">
                <a16:creationId xmlns:a16="http://schemas.microsoft.com/office/drawing/2014/main" id="{D5B086AC-E692-6C46-AAD2-36C395D5E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04" y="3874683"/>
            <a:ext cx="756678" cy="756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facebook-icon-preview-1-400x400 - Social Lovers">
            <a:extLst>
              <a:ext uri="{FF2B5EF4-FFF2-40B4-BE49-F238E27FC236}">
                <a16:creationId xmlns:a16="http://schemas.microsoft.com/office/drawing/2014/main" id="{82548B96-C755-C644-8A01-D1CD83A9F0E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2444" y1="56444" x2="52444" y2="56444"/>
                        <a14:foregroundMark x1="56444" y1="42667" x2="56444" y2="42667"/>
                        <a14:foregroundMark x1="59111" y1="37333" x2="51556" y2="56000"/>
                        <a14:foregroundMark x1="53333" y1="55556" x2="40000" y2="56000"/>
                        <a14:foregroundMark x1="64444" y1="56000" x2="56889" y2="56444"/>
                        <a14:foregroundMark x1="52444" y1="60889" x2="53333" y2="76889"/>
                        <a14:foregroundMark x1="53333" y1="76444" x2="53333" y2="76444"/>
                        <a14:foregroundMark x1="55111" y1="80889" x2="49333" y2="82222"/>
                      </a14:backgroundRemoval>
                    </a14:imgEffect>
                  </a14:imgLayer>
                </a14:imgProps>
              </a:ext>
              <a:ext uri="{28A0092B-C50C-407E-A947-70E740481C1C}">
                <a14:useLocalDpi xmlns:a14="http://schemas.microsoft.com/office/drawing/2010/main" val="0"/>
              </a:ext>
            </a:extLst>
          </a:blip>
          <a:srcRect/>
          <a:stretch>
            <a:fillRect/>
          </a:stretch>
        </p:blipFill>
        <p:spPr bwMode="auto">
          <a:xfrm>
            <a:off x="673806" y="4780950"/>
            <a:ext cx="1147875" cy="1147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C76A79-2F96-484D-BBD9-2E67645D9788}"/>
              </a:ext>
            </a:extLst>
          </p:cNvPr>
          <p:cNvPicPr>
            <a:picLocks noChangeAspect="1"/>
          </p:cNvPicPr>
          <p:nvPr/>
        </p:nvPicPr>
        <p:blipFill>
          <a:blip r:embed="rId7"/>
          <a:stretch>
            <a:fillRect/>
          </a:stretch>
        </p:blipFill>
        <p:spPr>
          <a:xfrm>
            <a:off x="838200" y="516592"/>
            <a:ext cx="5956300" cy="774700"/>
          </a:xfrm>
          <a:prstGeom prst="rect">
            <a:avLst/>
          </a:prstGeom>
        </p:spPr>
      </p:pic>
    </p:spTree>
    <p:extLst>
      <p:ext uri="{BB962C8B-B14F-4D97-AF65-F5344CB8AC3E}">
        <p14:creationId xmlns:p14="http://schemas.microsoft.com/office/powerpoint/2010/main" val="3354114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8F932AF-EDE3-48BD-B0AF-2A49379EF8DE}"/>
              </a:ext>
            </a:extLst>
          </p:cNvPr>
          <p:cNvSpPr txBox="1"/>
          <p:nvPr/>
        </p:nvSpPr>
        <p:spPr>
          <a:xfrm>
            <a:off x="1676939" y="222354"/>
            <a:ext cx="8784976" cy="2985433"/>
          </a:xfrm>
          <a:prstGeom prst="rect">
            <a:avLst/>
          </a:prstGeom>
          <a:noFill/>
        </p:spPr>
        <p:txBody>
          <a:bodyPr wrap="square" rtlCol="0">
            <a:spAutoFit/>
          </a:bodyPr>
          <a:lstStyle/>
          <a:p>
            <a:pPr algn="ctr"/>
            <a:r>
              <a:rPr lang="cs-CZ" sz="5400" b="1" dirty="0">
                <a:solidFill>
                  <a:srgbClr val="FF0000"/>
                </a:solidFill>
                <a:latin typeface="Aharoni" panose="02010803020104030203" pitchFamily="2" charset="-79"/>
                <a:cs typeface="Aharoni" panose="02010803020104030203" pitchFamily="2" charset="-79"/>
              </a:rPr>
              <a:t>HEALTH INSURANCE</a:t>
            </a:r>
            <a:endParaRPr lang="cs-CZ" sz="2800" b="1" dirty="0">
              <a:solidFill>
                <a:srgbClr val="FF0000"/>
              </a:solidFill>
              <a:latin typeface="Aharoni" panose="02010803020104030203" pitchFamily="2" charset="-79"/>
              <a:cs typeface="Aharoni" panose="02010803020104030203" pitchFamily="2" charset="-79"/>
            </a:endParaRPr>
          </a:p>
          <a:p>
            <a:pPr algn="ctr"/>
            <a:endParaRPr lang="cs-CZ" sz="2000" dirty="0">
              <a:solidFill>
                <a:srgbClr val="FF0000"/>
              </a:solidFill>
            </a:endParaRPr>
          </a:p>
          <a:p>
            <a:r>
              <a:rPr lang="cs-CZ" sz="2000" dirty="0" err="1"/>
              <a:t>Information</a:t>
            </a:r>
            <a:r>
              <a:rPr lang="cs-CZ" sz="2000" dirty="0"/>
              <a:t> </a:t>
            </a:r>
            <a:r>
              <a:rPr lang="cs-CZ" sz="2000" dirty="0" err="1"/>
              <a:t>for</a:t>
            </a:r>
            <a:r>
              <a:rPr lang="cs-CZ" sz="2000" dirty="0"/>
              <a:t> </a:t>
            </a:r>
            <a:r>
              <a:rPr lang="cs-CZ" sz="2000" b="1" dirty="0">
                <a:solidFill>
                  <a:srgbClr val="FF0000"/>
                </a:solidFill>
              </a:rPr>
              <a:t>EU</a:t>
            </a:r>
            <a:r>
              <a:rPr lang="cs-CZ" sz="2000" b="1" dirty="0"/>
              <a:t> CITIZENS – </a:t>
            </a:r>
            <a:r>
              <a:rPr lang="cs-CZ" sz="2000" b="1" dirty="0" err="1"/>
              <a:t>with</a:t>
            </a:r>
            <a:r>
              <a:rPr lang="cs-CZ" sz="2000" b="1" dirty="0"/>
              <a:t> EHIC</a:t>
            </a:r>
          </a:p>
          <a:p>
            <a:endParaRPr lang="cs-CZ" sz="2000" b="1" dirty="0"/>
          </a:p>
          <a:p>
            <a:r>
              <a:rPr lang="cs-CZ" dirty="0" err="1"/>
              <a:t>Students</a:t>
            </a:r>
            <a:r>
              <a:rPr lang="cs-CZ" dirty="0"/>
              <a:t> </a:t>
            </a:r>
            <a:r>
              <a:rPr lang="cs-CZ" dirty="0" err="1"/>
              <a:t>must</a:t>
            </a:r>
            <a:r>
              <a:rPr lang="cs-CZ" dirty="0"/>
              <a:t> </a:t>
            </a:r>
            <a:r>
              <a:rPr lang="cs-CZ" dirty="0" err="1"/>
              <a:t>arrange</a:t>
            </a:r>
            <a:r>
              <a:rPr lang="cs-CZ" dirty="0"/>
              <a:t> </a:t>
            </a:r>
            <a:r>
              <a:rPr lang="cs-CZ" dirty="0" err="1"/>
              <a:t>the</a:t>
            </a:r>
            <a:r>
              <a:rPr lang="cs-CZ" dirty="0"/>
              <a:t> Czech </a:t>
            </a:r>
            <a:r>
              <a:rPr lang="cs-CZ" dirty="0" err="1"/>
              <a:t>health</a:t>
            </a:r>
            <a:r>
              <a:rPr lang="cs-CZ" dirty="0"/>
              <a:t> </a:t>
            </a:r>
            <a:r>
              <a:rPr lang="cs-CZ" dirty="0" err="1"/>
              <a:t>insurance</a:t>
            </a:r>
            <a:r>
              <a:rPr lang="cs-CZ" dirty="0"/>
              <a:t> </a:t>
            </a:r>
            <a:r>
              <a:rPr lang="cs-CZ" dirty="0" err="1"/>
              <a:t>document</a:t>
            </a:r>
            <a:r>
              <a:rPr lang="cs-CZ" dirty="0"/>
              <a:t> </a:t>
            </a:r>
            <a:r>
              <a:rPr lang="cs-CZ" b="1" dirty="0" err="1"/>
              <a:t>personally</a:t>
            </a:r>
            <a:r>
              <a:rPr lang="cs-CZ" dirty="0"/>
              <a:t> in </a:t>
            </a:r>
            <a:r>
              <a:rPr lang="cs-CZ" b="1" dirty="0"/>
              <a:t>VZP</a:t>
            </a:r>
            <a:r>
              <a:rPr lang="cs-CZ" dirty="0"/>
              <a:t> (General </a:t>
            </a:r>
            <a:r>
              <a:rPr lang="cs-CZ" dirty="0" err="1"/>
              <a:t>Insurance</a:t>
            </a:r>
            <a:r>
              <a:rPr lang="cs-CZ" dirty="0"/>
              <a:t> </a:t>
            </a:r>
            <a:r>
              <a:rPr lang="cs-CZ" dirty="0" err="1"/>
              <a:t>Company</a:t>
            </a:r>
            <a:r>
              <a:rPr lang="cs-CZ" dirty="0"/>
              <a:t>/ Jeremenkova 1142, Hodolany, 779 00 Olomouc)</a:t>
            </a:r>
          </a:p>
          <a:p>
            <a:endParaRPr lang="cs-CZ" dirty="0"/>
          </a:p>
          <a:p>
            <a:endParaRPr lang="cs-CZ" sz="2000" b="1" dirty="0"/>
          </a:p>
        </p:txBody>
      </p:sp>
      <p:pic>
        <p:nvPicPr>
          <p:cNvPr id="3" name="Picture 2" descr="Výsledek obrázku pro karta vzp">
            <a:extLst>
              <a:ext uri="{FF2B5EF4-FFF2-40B4-BE49-F238E27FC236}">
                <a16:creationId xmlns:a16="http://schemas.microsoft.com/office/drawing/2014/main" id="{DE36729C-1BEE-49A1-B582-AD8F9B17B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939" y="2924945"/>
            <a:ext cx="3810000" cy="2466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a:extLst>
              <a:ext uri="{FF2B5EF4-FFF2-40B4-BE49-F238E27FC236}">
                <a16:creationId xmlns:a16="http://schemas.microsoft.com/office/drawing/2014/main" id="{2B5EC2CE-19F2-47FC-BAAE-DE14BB2815D9}"/>
              </a:ext>
            </a:extLst>
          </p:cNvPr>
          <p:cNvGraphicFramePr>
            <a:graphicFrameLocks noGrp="1"/>
          </p:cNvGraphicFramePr>
          <p:nvPr/>
        </p:nvGraphicFramePr>
        <p:xfrm>
          <a:off x="6096000" y="2420888"/>
          <a:ext cx="4248472" cy="3108960"/>
        </p:xfrm>
        <a:graphic>
          <a:graphicData uri="http://schemas.openxmlformats.org/drawingml/2006/table">
            <a:tbl>
              <a:tblPr/>
              <a:tblGrid>
                <a:gridCol w="2043569">
                  <a:extLst>
                    <a:ext uri="{9D8B030D-6E8A-4147-A177-3AD203B41FA5}">
                      <a16:colId xmlns:a16="http://schemas.microsoft.com/office/drawing/2014/main" val="2959187673"/>
                    </a:ext>
                  </a:extLst>
                </a:gridCol>
                <a:gridCol w="2204903">
                  <a:extLst>
                    <a:ext uri="{9D8B030D-6E8A-4147-A177-3AD203B41FA5}">
                      <a16:colId xmlns:a16="http://schemas.microsoft.com/office/drawing/2014/main" val="545551782"/>
                    </a:ext>
                  </a:extLst>
                </a:gridCol>
              </a:tblGrid>
              <a:tr h="0">
                <a:tc>
                  <a:txBody>
                    <a:bodyPr/>
                    <a:lstStyle/>
                    <a:p>
                      <a:r>
                        <a:rPr lang="cs-CZ" dirty="0">
                          <a:effectLst/>
                        </a:rPr>
                        <a:t>             </a:t>
                      </a:r>
                    </a:p>
                    <a:p>
                      <a:endParaRPr lang="cs-CZ" dirty="0">
                        <a:effectLst/>
                      </a:endParaRPr>
                    </a:p>
                    <a:p>
                      <a:r>
                        <a:rPr lang="cs-CZ" dirty="0" err="1">
                          <a:effectLst/>
                        </a:rPr>
                        <a:t>Tuesday</a:t>
                      </a:r>
                      <a:endParaRPr lang="cs-CZ" dirty="0">
                        <a:effectLst/>
                      </a:endParaRPr>
                    </a:p>
                  </a:txBody>
                  <a:tcPr marR="76200" anchor="ctr">
                    <a:lnL>
                      <a:noFill/>
                    </a:lnL>
                    <a:lnR>
                      <a:noFill/>
                    </a:lnR>
                    <a:lnT>
                      <a:noFill/>
                    </a:lnT>
                    <a:lnB>
                      <a:noFill/>
                    </a:lnB>
                  </a:tcPr>
                </a:tc>
                <a:tc>
                  <a:txBody>
                    <a:bodyPr/>
                    <a:lstStyle/>
                    <a:p>
                      <a:endParaRPr lang="cs-CZ" dirty="0">
                        <a:effectLst/>
                      </a:endParaRPr>
                    </a:p>
                    <a:p>
                      <a:endParaRPr lang="cs-CZ" dirty="0">
                        <a:effectLst/>
                      </a:endParaRPr>
                    </a:p>
                    <a:p>
                      <a:r>
                        <a:rPr lang="cs-CZ" dirty="0">
                          <a:effectLst/>
                        </a:rPr>
                        <a:t>8AM–2PM</a:t>
                      </a:r>
                    </a:p>
                  </a:txBody>
                  <a:tcPr anchor="ctr">
                    <a:lnL>
                      <a:noFill/>
                    </a:lnL>
                    <a:lnR>
                      <a:noFill/>
                    </a:lnR>
                    <a:lnT>
                      <a:noFill/>
                    </a:lnT>
                    <a:lnB>
                      <a:noFill/>
                    </a:lnB>
                  </a:tcPr>
                </a:tc>
                <a:extLst>
                  <a:ext uri="{0D108BD9-81ED-4DB2-BD59-A6C34878D82A}">
                    <a16:rowId xmlns:a16="http://schemas.microsoft.com/office/drawing/2014/main" val="3542524884"/>
                  </a:ext>
                </a:extLst>
              </a:tr>
              <a:tr h="0">
                <a:tc>
                  <a:txBody>
                    <a:bodyPr/>
                    <a:lstStyle/>
                    <a:p>
                      <a:r>
                        <a:rPr lang="cs-CZ" dirty="0" err="1">
                          <a:effectLst/>
                        </a:rPr>
                        <a:t>Wednesday</a:t>
                      </a:r>
                      <a:endParaRPr lang="cs-CZ" dirty="0">
                        <a:effectLst/>
                      </a:endParaRPr>
                    </a:p>
                  </a:txBody>
                  <a:tcPr marR="76200" anchor="ctr">
                    <a:lnL>
                      <a:noFill/>
                    </a:lnL>
                    <a:lnR>
                      <a:noFill/>
                    </a:lnR>
                    <a:lnT>
                      <a:noFill/>
                    </a:lnT>
                    <a:lnB>
                      <a:noFill/>
                    </a:lnB>
                  </a:tcPr>
                </a:tc>
                <a:tc>
                  <a:txBody>
                    <a:bodyPr/>
                    <a:lstStyle/>
                    <a:p>
                      <a:r>
                        <a:rPr lang="cs-CZ">
                          <a:effectLst/>
                        </a:rPr>
                        <a:t>8AM–2PM</a:t>
                      </a:r>
                    </a:p>
                  </a:txBody>
                  <a:tcPr anchor="ctr">
                    <a:lnL>
                      <a:noFill/>
                    </a:lnL>
                    <a:lnR>
                      <a:noFill/>
                    </a:lnR>
                    <a:lnT>
                      <a:noFill/>
                    </a:lnT>
                    <a:lnB>
                      <a:noFill/>
                    </a:lnB>
                  </a:tcPr>
                </a:tc>
                <a:extLst>
                  <a:ext uri="{0D108BD9-81ED-4DB2-BD59-A6C34878D82A}">
                    <a16:rowId xmlns:a16="http://schemas.microsoft.com/office/drawing/2014/main" val="2455517500"/>
                  </a:ext>
                </a:extLst>
              </a:tr>
              <a:tr h="0">
                <a:tc>
                  <a:txBody>
                    <a:bodyPr/>
                    <a:lstStyle/>
                    <a:p>
                      <a:r>
                        <a:rPr lang="cs-CZ" dirty="0" err="1">
                          <a:effectLst/>
                        </a:rPr>
                        <a:t>Thursday</a:t>
                      </a:r>
                      <a:endParaRPr lang="cs-CZ" dirty="0">
                        <a:effectLst/>
                      </a:endParaRPr>
                    </a:p>
                  </a:txBody>
                  <a:tcPr marR="76200" anchor="ctr">
                    <a:lnL>
                      <a:noFill/>
                    </a:lnL>
                    <a:lnR>
                      <a:noFill/>
                    </a:lnR>
                    <a:lnT>
                      <a:noFill/>
                    </a:lnT>
                    <a:lnB>
                      <a:noFill/>
                    </a:lnB>
                  </a:tcPr>
                </a:tc>
                <a:tc>
                  <a:txBody>
                    <a:bodyPr/>
                    <a:lstStyle/>
                    <a:p>
                      <a:r>
                        <a:rPr lang="cs-CZ">
                          <a:effectLst/>
                        </a:rPr>
                        <a:t>8AM–2PM</a:t>
                      </a:r>
                    </a:p>
                  </a:txBody>
                  <a:tcPr anchor="ctr">
                    <a:lnL>
                      <a:noFill/>
                    </a:lnL>
                    <a:lnR>
                      <a:noFill/>
                    </a:lnR>
                    <a:lnT>
                      <a:noFill/>
                    </a:lnT>
                    <a:lnB>
                      <a:noFill/>
                    </a:lnB>
                  </a:tcPr>
                </a:tc>
                <a:extLst>
                  <a:ext uri="{0D108BD9-81ED-4DB2-BD59-A6C34878D82A}">
                    <a16:rowId xmlns:a16="http://schemas.microsoft.com/office/drawing/2014/main" val="2613732511"/>
                  </a:ext>
                </a:extLst>
              </a:tr>
              <a:tr h="0">
                <a:tc>
                  <a:txBody>
                    <a:bodyPr/>
                    <a:lstStyle/>
                    <a:p>
                      <a:r>
                        <a:rPr lang="cs-CZ">
                          <a:effectLst/>
                        </a:rPr>
                        <a:t>Friday</a:t>
                      </a:r>
                    </a:p>
                  </a:txBody>
                  <a:tcPr marR="76200" anchor="ctr">
                    <a:lnL>
                      <a:noFill/>
                    </a:lnL>
                    <a:lnR>
                      <a:noFill/>
                    </a:lnR>
                    <a:lnT>
                      <a:noFill/>
                    </a:lnT>
                    <a:lnB>
                      <a:noFill/>
                    </a:lnB>
                  </a:tcPr>
                </a:tc>
                <a:tc>
                  <a:txBody>
                    <a:bodyPr/>
                    <a:lstStyle/>
                    <a:p>
                      <a:r>
                        <a:rPr lang="cs-CZ">
                          <a:effectLst/>
                        </a:rPr>
                        <a:t>8AM–2PM</a:t>
                      </a:r>
                    </a:p>
                  </a:txBody>
                  <a:tcPr anchor="ctr">
                    <a:lnL>
                      <a:noFill/>
                    </a:lnL>
                    <a:lnR>
                      <a:noFill/>
                    </a:lnR>
                    <a:lnT>
                      <a:noFill/>
                    </a:lnT>
                    <a:lnB>
                      <a:noFill/>
                    </a:lnB>
                  </a:tcPr>
                </a:tc>
                <a:extLst>
                  <a:ext uri="{0D108BD9-81ED-4DB2-BD59-A6C34878D82A}">
                    <a16:rowId xmlns:a16="http://schemas.microsoft.com/office/drawing/2014/main" val="1229150374"/>
                  </a:ext>
                </a:extLst>
              </a:tr>
              <a:tr h="0">
                <a:tc>
                  <a:txBody>
                    <a:bodyPr/>
                    <a:lstStyle/>
                    <a:p>
                      <a:r>
                        <a:rPr lang="cs-CZ">
                          <a:effectLst/>
                        </a:rPr>
                        <a:t>Saturday</a:t>
                      </a:r>
                    </a:p>
                  </a:txBody>
                  <a:tcPr marR="76200" anchor="ctr">
                    <a:lnL>
                      <a:noFill/>
                    </a:lnL>
                    <a:lnR>
                      <a:noFill/>
                    </a:lnR>
                    <a:lnT>
                      <a:noFill/>
                    </a:lnT>
                    <a:lnB>
                      <a:noFill/>
                    </a:lnB>
                  </a:tcPr>
                </a:tc>
                <a:tc>
                  <a:txBody>
                    <a:bodyPr/>
                    <a:lstStyle/>
                    <a:p>
                      <a:r>
                        <a:rPr lang="cs-CZ">
                          <a:effectLst/>
                        </a:rPr>
                        <a:t>Closed</a:t>
                      </a:r>
                    </a:p>
                  </a:txBody>
                  <a:tcPr anchor="ctr">
                    <a:lnL>
                      <a:noFill/>
                    </a:lnL>
                    <a:lnR>
                      <a:noFill/>
                    </a:lnR>
                    <a:lnT>
                      <a:noFill/>
                    </a:lnT>
                    <a:lnB>
                      <a:noFill/>
                    </a:lnB>
                  </a:tcPr>
                </a:tc>
                <a:extLst>
                  <a:ext uri="{0D108BD9-81ED-4DB2-BD59-A6C34878D82A}">
                    <a16:rowId xmlns:a16="http://schemas.microsoft.com/office/drawing/2014/main" val="1809899052"/>
                  </a:ext>
                </a:extLst>
              </a:tr>
              <a:tr h="0">
                <a:tc>
                  <a:txBody>
                    <a:bodyPr/>
                    <a:lstStyle/>
                    <a:p>
                      <a:r>
                        <a:rPr lang="cs-CZ">
                          <a:effectLst/>
                        </a:rPr>
                        <a:t>Sunday</a:t>
                      </a:r>
                    </a:p>
                  </a:txBody>
                  <a:tcPr marR="76200" anchor="ctr">
                    <a:lnL>
                      <a:noFill/>
                    </a:lnL>
                    <a:lnR>
                      <a:noFill/>
                    </a:lnR>
                    <a:lnT>
                      <a:noFill/>
                    </a:lnT>
                    <a:lnB>
                      <a:noFill/>
                    </a:lnB>
                  </a:tcPr>
                </a:tc>
                <a:tc>
                  <a:txBody>
                    <a:bodyPr/>
                    <a:lstStyle/>
                    <a:p>
                      <a:r>
                        <a:rPr lang="cs-CZ">
                          <a:effectLst/>
                        </a:rPr>
                        <a:t>Closed</a:t>
                      </a:r>
                    </a:p>
                  </a:txBody>
                  <a:tcPr anchor="ctr">
                    <a:lnL>
                      <a:noFill/>
                    </a:lnL>
                    <a:lnR>
                      <a:noFill/>
                    </a:lnR>
                    <a:lnT>
                      <a:noFill/>
                    </a:lnT>
                    <a:lnB>
                      <a:noFill/>
                    </a:lnB>
                  </a:tcPr>
                </a:tc>
                <a:extLst>
                  <a:ext uri="{0D108BD9-81ED-4DB2-BD59-A6C34878D82A}">
                    <a16:rowId xmlns:a16="http://schemas.microsoft.com/office/drawing/2014/main" val="1579733971"/>
                  </a:ext>
                </a:extLst>
              </a:tr>
              <a:tr h="0">
                <a:tc>
                  <a:txBody>
                    <a:bodyPr/>
                    <a:lstStyle/>
                    <a:p>
                      <a:r>
                        <a:rPr lang="cs-CZ">
                          <a:effectLst/>
                        </a:rPr>
                        <a:t>Monday</a:t>
                      </a:r>
                    </a:p>
                  </a:txBody>
                  <a:tcPr marR="76200" anchor="ctr">
                    <a:lnL>
                      <a:noFill/>
                    </a:lnL>
                    <a:lnR>
                      <a:noFill/>
                    </a:lnR>
                    <a:lnT>
                      <a:noFill/>
                    </a:lnT>
                    <a:lnB>
                      <a:noFill/>
                    </a:lnB>
                  </a:tcPr>
                </a:tc>
                <a:tc>
                  <a:txBody>
                    <a:bodyPr/>
                    <a:lstStyle/>
                    <a:p>
                      <a:r>
                        <a:rPr lang="cs-CZ" dirty="0">
                          <a:effectLst/>
                        </a:rPr>
                        <a:t>8AM–2PM</a:t>
                      </a:r>
                    </a:p>
                  </a:txBody>
                  <a:tcPr anchor="ctr">
                    <a:lnL>
                      <a:noFill/>
                    </a:lnL>
                    <a:lnR>
                      <a:noFill/>
                    </a:lnR>
                    <a:lnT>
                      <a:noFill/>
                    </a:lnT>
                    <a:lnB>
                      <a:noFill/>
                    </a:lnB>
                  </a:tcPr>
                </a:tc>
                <a:extLst>
                  <a:ext uri="{0D108BD9-81ED-4DB2-BD59-A6C34878D82A}">
                    <a16:rowId xmlns:a16="http://schemas.microsoft.com/office/drawing/2014/main" val="3565580313"/>
                  </a:ext>
                </a:extLst>
              </a:tr>
            </a:tbl>
          </a:graphicData>
        </a:graphic>
      </p:graphicFrame>
      <p:sp>
        <p:nvSpPr>
          <p:cNvPr id="12" name="TextovéPole 11">
            <a:extLst>
              <a:ext uri="{FF2B5EF4-FFF2-40B4-BE49-F238E27FC236}">
                <a16:creationId xmlns:a16="http://schemas.microsoft.com/office/drawing/2014/main" id="{987D079B-14F4-4EFF-9127-DA8CDC6235AD}"/>
              </a:ext>
            </a:extLst>
          </p:cNvPr>
          <p:cNvSpPr txBox="1"/>
          <p:nvPr/>
        </p:nvSpPr>
        <p:spPr>
          <a:xfrm>
            <a:off x="1703512" y="5733256"/>
            <a:ext cx="8976496" cy="923330"/>
          </a:xfrm>
          <a:prstGeom prst="rect">
            <a:avLst/>
          </a:prstGeom>
          <a:noFill/>
        </p:spPr>
        <p:txBody>
          <a:bodyPr wrap="none" rtlCol="0">
            <a:spAutoFit/>
          </a:bodyPr>
          <a:lstStyle/>
          <a:p>
            <a:r>
              <a:rPr lang="cs-CZ" dirty="0" err="1"/>
              <a:t>Only</a:t>
            </a:r>
            <a:r>
              <a:rPr lang="cs-CZ" dirty="0"/>
              <a:t> </a:t>
            </a:r>
            <a:r>
              <a:rPr lang="cs-CZ" dirty="0" err="1"/>
              <a:t>those</a:t>
            </a:r>
            <a:r>
              <a:rPr lang="cs-CZ" dirty="0"/>
              <a:t> </a:t>
            </a:r>
            <a:r>
              <a:rPr lang="cs-CZ" dirty="0" err="1"/>
              <a:t>British</a:t>
            </a:r>
            <a:r>
              <a:rPr lang="cs-CZ" dirty="0"/>
              <a:t> </a:t>
            </a:r>
            <a:r>
              <a:rPr lang="cs-CZ" dirty="0" err="1"/>
              <a:t>students</a:t>
            </a:r>
            <a:r>
              <a:rPr lang="cs-CZ" dirty="0"/>
              <a:t> </a:t>
            </a:r>
            <a:r>
              <a:rPr lang="cs-CZ" dirty="0" err="1"/>
              <a:t>who</a:t>
            </a:r>
            <a:r>
              <a:rPr lang="cs-CZ" dirty="0"/>
              <a:t> </a:t>
            </a:r>
            <a:r>
              <a:rPr lang="cs-CZ" dirty="0" err="1"/>
              <a:t>have</a:t>
            </a:r>
            <a:r>
              <a:rPr lang="cs-CZ" dirty="0"/>
              <a:t> had </a:t>
            </a:r>
            <a:r>
              <a:rPr lang="cs-CZ" dirty="0" err="1"/>
              <a:t>the</a:t>
            </a:r>
            <a:r>
              <a:rPr lang="cs-CZ" dirty="0"/>
              <a:t> </a:t>
            </a:r>
            <a:r>
              <a:rPr lang="cs-CZ" dirty="0" err="1"/>
              <a:t>temporary</a:t>
            </a:r>
            <a:r>
              <a:rPr lang="cs-CZ" dirty="0"/>
              <a:t> residence </a:t>
            </a:r>
          </a:p>
          <a:p>
            <a:r>
              <a:rPr lang="cs-CZ" b="1" dirty="0" err="1"/>
              <a:t>before</a:t>
            </a:r>
            <a:r>
              <a:rPr lang="cs-CZ" b="1" dirty="0"/>
              <a:t> </a:t>
            </a:r>
            <a:r>
              <a:rPr lang="cs-CZ" b="1" dirty="0" err="1"/>
              <a:t>the</a:t>
            </a:r>
            <a:r>
              <a:rPr lang="cs-CZ" b="1" dirty="0"/>
              <a:t> 1st </a:t>
            </a:r>
            <a:r>
              <a:rPr lang="cs-CZ" b="1" dirty="0" err="1"/>
              <a:t>January</a:t>
            </a:r>
            <a:r>
              <a:rPr lang="cs-CZ" b="1" dirty="0"/>
              <a:t> 2021 </a:t>
            </a:r>
            <a:r>
              <a:rPr lang="cs-CZ" dirty="0" err="1"/>
              <a:t>can</a:t>
            </a:r>
            <a:r>
              <a:rPr lang="cs-CZ" dirty="0"/>
              <a:t> use </a:t>
            </a:r>
            <a:r>
              <a:rPr lang="cs-CZ" dirty="0" err="1"/>
              <a:t>British</a:t>
            </a:r>
            <a:r>
              <a:rPr lang="cs-CZ" dirty="0"/>
              <a:t> </a:t>
            </a:r>
            <a:r>
              <a:rPr lang="cs-CZ" dirty="0" err="1"/>
              <a:t>health</a:t>
            </a:r>
            <a:r>
              <a:rPr lang="cs-CZ" dirty="0"/>
              <a:t> </a:t>
            </a:r>
            <a:r>
              <a:rPr lang="cs-CZ" dirty="0" err="1"/>
              <a:t>insurance</a:t>
            </a:r>
            <a:r>
              <a:rPr lang="cs-CZ" dirty="0"/>
              <a:t> </a:t>
            </a:r>
            <a:r>
              <a:rPr lang="cs-CZ" dirty="0" err="1"/>
              <a:t>card</a:t>
            </a:r>
            <a:r>
              <a:rPr lang="cs-CZ" dirty="0"/>
              <a:t> and </a:t>
            </a:r>
            <a:r>
              <a:rPr lang="cs-CZ" dirty="0" err="1"/>
              <a:t>document</a:t>
            </a:r>
            <a:r>
              <a:rPr lang="cs-CZ" dirty="0"/>
              <a:t> </a:t>
            </a:r>
            <a:r>
              <a:rPr lang="cs-CZ" dirty="0" err="1"/>
              <a:t>issued</a:t>
            </a:r>
            <a:r>
              <a:rPr lang="cs-CZ" dirty="0"/>
              <a:t> on </a:t>
            </a:r>
            <a:r>
              <a:rPr lang="cs-CZ" dirty="0" err="1"/>
              <a:t>it</a:t>
            </a:r>
            <a:r>
              <a:rPr lang="cs-CZ" dirty="0"/>
              <a:t>. </a:t>
            </a:r>
          </a:p>
          <a:p>
            <a:endParaRPr lang="cs-CZ" dirty="0"/>
          </a:p>
        </p:txBody>
      </p:sp>
    </p:spTree>
    <p:extLst>
      <p:ext uri="{BB962C8B-B14F-4D97-AF65-F5344CB8AC3E}">
        <p14:creationId xmlns:p14="http://schemas.microsoft.com/office/powerpoint/2010/main" val="384673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703512" y="204290"/>
            <a:ext cx="3810000" cy="5404568"/>
          </a:xfrm>
          <a:prstGeom prst="rect">
            <a:avLst/>
          </a:prstGeom>
          <a:noFill/>
          <a:ln w="9525">
            <a:noFill/>
            <a:miter lim="800000"/>
            <a:headEnd/>
            <a:tailEnd/>
          </a:ln>
        </p:spPr>
      </p:pic>
      <p:pic>
        <p:nvPicPr>
          <p:cNvPr id="9218" name="Picture 2" descr="Výsledek obrázku pro karta vz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16" y="1813445"/>
            <a:ext cx="3810000" cy="246697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rot="16200000">
            <a:off x="9985053" y="6003349"/>
            <a:ext cx="798873" cy="369332"/>
          </a:xfrm>
          <a:prstGeom prst="rect">
            <a:avLst/>
          </a:prstGeom>
        </p:spPr>
        <p:txBody>
          <a:bodyPr wrap="none">
            <a:spAutoFit/>
          </a:bodyPr>
          <a:lstStyle/>
          <a:p>
            <a:r>
              <a:rPr lang="cs-CZ" dirty="0">
                <a:solidFill>
                  <a:schemeClr val="bg1">
                    <a:lumMod val="75000"/>
                  </a:schemeClr>
                </a:solidFill>
              </a:rPr>
              <a:t> vzp.cz</a:t>
            </a:r>
          </a:p>
        </p:txBody>
      </p:sp>
      <p:cxnSp>
        <p:nvCxnSpPr>
          <p:cNvPr id="6" name="Přímá spojnice 5"/>
          <p:cNvCxnSpPr/>
          <p:nvPr/>
        </p:nvCxnSpPr>
        <p:spPr>
          <a:xfrm>
            <a:off x="3143672" y="2564904"/>
            <a:ext cx="4320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4079776" y="2492896"/>
            <a:ext cx="50405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Nadpis 1"/>
          <p:cNvSpPr txBox="1">
            <a:spLocks/>
          </p:cNvSpPr>
          <p:nvPr/>
        </p:nvSpPr>
        <p:spPr>
          <a:xfrm>
            <a:off x="2337129" y="116632"/>
            <a:ext cx="8229600" cy="8001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a:r>
              <a:rPr lang="cs-CZ" sz="4800" dirty="0"/>
              <a:t>EU </a:t>
            </a:r>
            <a:r>
              <a:rPr lang="cs-CZ" sz="4800" dirty="0" err="1"/>
              <a:t>Citizens</a:t>
            </a:r>
            <a:r>
              <a:rPr lang="cs-CZ" sz="4800" dirty="0"/>
              <a:t> </a:t>
            </a:r>
            <a:br>
              <a:rPr lang="cs-CZ" sz="3600" dirty="0"/>
            </a:br>
            <a:endParaRPr lang="cs-CZ" sz="3600" dirty="0"/>
          </a:p>
        </p:txBody>
      </p:sp>
      <p:sp>
        <p:nvSpPr>
          <p:cNvPr id="2" name="TextovéPole 1"/>
          <p:cNvSpPr txBox="1"/>
          <p:nvPr/>
        </p:nvSpPr>
        <p:spPr>
          <a:xfrm>
            <a:off x="6438452" y="1536423"/>
            <a:ext cx="1440160" cy="369332"/>
          </a:xfrm>
          <a:prstGeom prst="rect">
            <a:avLst/>
          </a:prstGeom>
          <a:noFill/>
        </p:spPr>
        <p:txBody>
          <a:bodyPr wrap="square" rtlCol="0">
            <a:spAutoFit/>
          </a:bodyPr>
          <a:lstStyle/>
          <a:p>
            <a:r>
              <a:rPr lang="cs-CZ" b="1" dirty="0">
                <a:solidFill>
                  <a:srgbClr val="FF0000"/>
                </a:solidFill>
              </a:rPr>
              <a:t>EHIC</a:t>
            </a:r>
          </a:p>
        </p:txBody>
      </p:sp>
      <p:sp>
        <p:nvSpPr>
          <p:cNvPr id="4" name="TextovéPole 3">
            <a:extLst>
              <a:ext uri="{FF2B5EF4-FFF2-40B4-BE49-F238E27FC236}">
                <a16:creationId xmlns:a16="http://schemas.microsoft.com/office/drawing/2014/main" id="{AF98C89F-729C-46FE-A5EC-754B2AFEF173}"/>
              </a:ext>
            </a:extLst>
          </p:cNvPr>
          <p:cNvSpPr txBox="1"/>
          <p:nvPr/>
        </p:nvSpPr>
        <p:spPr>
          <a:xfrm>
            <a:off x="461395" y="5877272"/>
            <a:ext cx="5634606" cy="646331"/>
          </a:xfrm>
          <a:prstGeom prst="rect">
            <a:avLst/>
          </a:prstGeom>
          <a:noFill/>
        </p:spPr>
        <p:txBody>
          <a:bodyPr wrap="square" rtlCol="0">
            <a:spAutoFit/>
          </a:bodyPr>
          <a:lstStyle/>
          <a:p>
            <a:r>
              <a:rPr lang="cs-CZ" dirty="0" err="1"/>
              <a:t>Have</a:t>
            </a:r>
            <a:r>
              <a:rPr lang="cs-CZ" dirty="0"/>
              <a:t>  </a:t>
            </a:r>
            <a:r>
              <a:rPr lang="cs-CZ" dirty="0" err="1"/>
              <a:t>this</a:t>
            </a:r>
            <a:r>
              <a:rPr lang="cs-CZ" dirty="0"/>
              <a:t> </a:t>
            </a:r>
            <a:r>
              <a:rPr lang="cs-CZ" dirty="0" err="1"/>
              <a:t>document</a:t>
            </a:r>
            <a:r>
              <a:rPr lang="cs-CZ" dirty="0"/>
              <a:t> </a:t>
            </a:r>
            <a:r>
              <a:rPr lang="cs-CZ" dirty="0" err="1"/>
              <a:t>always</a:t>
            </a:r>
            <a:r>
              <a:rPr lang="cs-CZ" dirty="0"/>
              <a:t> </a:t>
            </a:r>
            <a:r>
              <a:rPr lang="cs-CZ" dirty="0" err="1"/>
              <a:t>with</a:t>
            </a:r>
            <a:r>
              <a:rPr lang="cs-CZ" dirty="0"/>
              <a:t> </a:t>
            </a:r>
            <a:r>
              <a:rPr lang="cs-CZ" dirty="0" err="1"/>
              <a:t>you</a:t>
            </a:r>
            <a:r>
              <a:rPr lang="cs-CZ" dirty="0"/>
              <a:t> in case </a:t>
            </a:r>
            <a:r>
              <a:rPr lang="cs-CZ" dirty="0" err="1"/>
              <a:t>of</a:t>
            </a:r>
            <a:r>
              <a:rPr lang="cs-CZ" dirty="0"/>
              <a:t> </a:t>
            </a:r>
            <a:r>
              <a:rPr lang="cs-CZ" dirty="0" err="1"/>
              <a:t>emergency</a:t>
            </a:r>
            <a:r>
              <a:rPr lang="cs-CZ" dirty="0"/>
              <a:t>. </a:t>
            </a:r>
            <a:r>
              <a:rPr lang="cs-CZ" dirty="0" err="1"/>
              <a:t>You</a:t>
            </a:r>
            <a:r>
              <a:rPr lang="cs-CZ" dirty="0"/>
              <a:t> </a:t>
            </a:r>
            <a:r>
              <a:rPr lang="cs-CZ" dirty="0" err="1"/>
              <a:t>need</a:t>
            </a:r>
            <a:r>
              <a:rPr lang="cs-CZ" dirty="0"/>
              <a:t> </a:t>
            </a:r>
            <a:r>
              <a:rPr lang="cs-CZ" dirty="0" err="1"/>
              <a:t>it</a:t>
            </a:r>
            <a:r>
              <a:rPr lang="cs-CZ" dirty="0"/>
              <a:t> </a:t>
            </a:r>
            <a:r>
              <a:rPr lang="cs-CZ" dirty="0" err="1"/>
              <a:t>anytime</a:t>
            </a:r>
            <a:r>
              <a:rPr lang="cs-CZ" dirty="0"/>
              <a:t> </a:t>
            </a:r>
            <a:r>
              <a:rPr lang="cs-CZ" dirty="0" err="1"/>
              <a:t>you</a:t>
            </a:r>
            <a:r>
              <a:rPr lang="cs-CZ" dirty="0"/>
              <a:t> </a:t>
            </a:r>
            <a:r>
              <a:rPr lang="cs-CZ" dirty="0" err="1"/>
              <a:t>need</a:t>
            </a:r>
            <a:r>
              <a:rPr lang="cs-CZ" dirty="0"/>
              <a:t> to </a:t>
            </a:r>
            <a:r>
              <a:rPr lang="cs-CZ" dirty="0" err="1"/>
              <a:t>see</a:t>
            </a:r>
            <a:r>
              <a:rPr lang="cs-CZ" dirty="0"/>
              <a:t> a </a:t>
            </a:r>
            <a:r>
              <a:rPr lang="cs-CZ" dirty="0" err="1"/>
              <a:t>doctor</a:t>
            </a:r>
            <a:r>
              <a:rPr lang="cs-CZ" dirty="0"/>
              <a:t>.  </a:t>
            </a:r>
          </a:p>
        </p:txBody>
      </p:sp>
    </p:spTree>
    <p:extLst>
      <p:ext uri="{BB962C8B-B14F-4D97-AF65-F5344CB8AC3E}">
        <p14:creationId xmlns:p14="http://schemas.microsoft.com/office/powerpoint/2010/main" val="19283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4CB5A-A70B-374E-AC35-31D5D37D851C}"/>
              </a:ext>
            </a:extLst>
          </p:cNvPr>
          <p:cNvSpPr txBox="1"/>
          <p:nvPr/>
        </p:nvSpPr>
        <p:spPr>
          <a:xfrm>
            <a:off x="1655805" y="864973"/>
            <a:ext cx="9502346" cy="1754326"/>
          </a:xfrm>
          <a:prstGeom prst="rect">
            <a:avLst/>
          </a:prstGeom>
          <a:noFill/>
        </p:spPr>
        <p:txBody>
          <a:bodyPr wrap="square" rtlCol="0">
            <a:spAutoFit/>
          </a:bodyPr>
          <a:lstStyle/>
          <a:p>
            <a:pPr algn="ctr"/>
            <a:r>
              <a:rPr lang="en-GB" sz="5400" dirty="0">
                <a:solidFill>
                  <a:srgbClr val="FF0000"/>
                </a:solidFill>
                <a:latin typeface="Aharoni" panose="02010803020104030203" pitchFamily="2" charset="-79"/>
                <a:cs typeface="Aharoni" panose="02010803020104030203" pitchFamily="2" charset="-79"/>
              </a:rPr>
              <a:t>TAL WILL TAKE YOU THERE FRIDAY 18</a:t>
            </a:r>
            <a:r>
              <a:rPr lang="en-GB" sz="5400" baseline="30000" dirty="0">
                <a:solidFill>
                  <a:srgbClr val="FF0000"/>
                </a:solidFill>
                <a:latin typeface="Aharoni" panose="02010803020104030203" pitchFamily="2" charset="-79"/>
                <a:cs typeface="Aharoni" panose="02010803020104030203" pitchFamily="2" charset="-79"/>
              </a:rPr>
              <a:t>TH</a:t>
            </a:r>
            <a:r>
              <a:rPr lang="en-GB" sz="5400" dirty="0">
                <a:solidFill>
                  <a:srgbClr val="FF0000"/>
                </a:solidFill>
                <a:latin typeface="Aharoni" panose="02010803020104030203" pitchFamily="2" charset="-79"/>
                <a:cs typeface="Aharoni" panose="02010803020104030203" pitchFamily="2" charset="-79"/>
              </a:rPr>
              <a:t> MORNING</a:t>
            </a:r>
          </a:p>
        </p:txBody>
      </p:sp>
      <p:sp>
        <p:nvSpPr>
          <p:cNvPr id="3" name="TextBox 2">
            <a:extLst>
              <a:ext uri="{FF2B5EF4-FFF2-40B4-BE49-F238E27FC236}">
                <a16:creationId xmlns:a16="http://schemas.microsoft.com/office/drawing/2014/main" id="{93946E9F-1C09-CA42-B3EE-1F7E2CC1E03D}"/>
              </a:ext>
            </a:extLst>
          </p:cNvPr>
          <p:cNvSpPr txBox="1"/>
          <p:nvPr/>
        </p:nvSpPr>
        <p:spPr>
          <a:xfrm>
            <a:off x="1536357" y="3328086"/>
            <a:ext cx="9502346" cy="2308324"/>
          </a:xfrm>
          <a:prstGeom prst="rect">
            <a:avLst/>
          </a:prstGeom>
          <a:noFill/>
        </p:spPr>
        <p:txBody>
          <a:bodyPr wrap="square" rtlCol="0">
            <a:spAutoFit/>
          </a:bodyPr>
          <a:lstStyle/>
          <a:p>
            <a:pPr algn="ctr"/>
            <a:r>
              <a:rPr lang="en-GB" sz="4800" dirty="0">
                <a:solidFill>
                  <a:srgbClr val="FF0000"/>
                </a:solidFill>
                <a:latin typeface="Aharoni" panose="02010803020104030203" pitchFamily="2" charset="-79"/>
                <a:cs typeface="Aharoni" panose="02010803020104030203" pitchFamily="2" charset="-79"/>
              </a:rPr>
              <a:t>COLLECT CONFIRMATION OF STUDIES FROM MS JANA OSMANI BEFOREHAND</a:t>
            </a:r>
          </a:p>
        </p:txBody>
      </p:sp>
    </p:spTree>
    <p:extLst>
      <p:ext uri="{BB962C8B-B14F-4D97-AF65-F5344CB8AC3E}">
        <p14:creationId xmlns:p14="http://schemas.microsoft.com/office/powerpoint/2010/main" val="871517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9FE39-91C2-6641-9045-6B3137B2C3F3}"/>
              </a:ext>
            </a:extLst>
          </p:cNvPr>
          <p:cNvSpPr/>
          <p:nvPr/>
        </p:nvSpPr>
        <p:spPr>
          <a:xfrm>
            <a:off x="2238763" y="1351508"/>
            <a:ext cx="7714473" cy="4154984"/>
          </a:xfrm>
          <a:prstGeom prst="rect">
            <a:avLst/>
          </a:prstGeom>
        </p:spPr>
        <p:txBody>
          <a:bodyPr wrap="square">
            <a:spAutoFit/>
          </a:bodyPr>
          <a:lstStyle/>
          <a:p>
            <a:pPr algn="ctr"/>
            <a:r>
              <a:rPr lang="en-GB" sz="6600" dirty="0">
                <a:solidFill>
                  <a:srgbClr val="FF0000"/>
                </a:solidFill>
                <a:latin typeface="Aharoni" panose="02010803020104030203" pitchFamily="2" charset="-79"/>
                <a:cs typeface="Aharoni" panose="02010803020104030203" pitchFamily="2" charset="-79"/>
              </a:rPr>
              <a:t>1. PASSPORT</a:t>
            </a:r>
          </a:p>
          <a:p>
            <a:pPr algn="ctr"/>
            <a:r>
              <a:rPr lang="en-GB" sz="6600" dirty="0">
                <a:solidFill>
                  <a:srgbClr val="FF0000"/>
                </a:solidFill>
                <a:latin typeface="Aharoni" panose="02010803020104030203" pitchFamily="2" charset="-79"/>
                <a:cs typeface="Aharoni" panose="02010803020104030203" pitchFamily="2" charset="-79"/>
              </a:rPr>
              <a:t>2. EHIC </a:t>
            </a:r>
          </a:p>
          <a:p>
            <a:pPr algn="ctr"/>
            <a:r>
              <a:rPr lang="en-GB" sz="6600" dirty="0">
                <a:solidFill>
                  <a:srgbClr val="FF0000"/>
                </a:solidFill>
                <a:latin typeface="Aharoni" panose="02010803020104030203" pitchFamily="2" charset="-79"/>
                <a:cs typeface="Aharoni" panose="02010803020104030203" pitchFamily="2" charset="-79"/>
              </a:rPr>
              <a:t>3. CONFIRMATION OF STUDIES</a:t>
            </a:r>
          </a:p>
        </p:txBody>
      </p:sp>
    </p:spTree>
    <p:extLst>
      <p:ext uri="{BB962C8B-B14F-4D97-AF65-F5344CB8AC3E}">
        <p14:creationId xmlns:p14="http://schemas.microsoft.com/office/powerpoint/2010/main" val="1062375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May be an image of text that says 'FUNTIVITIES SCHEDULE 12021 EVÉNTS SEP 20 KATHMANDU MEAL OLOMOUC zoo SEP 25 OLOMOUC TOUR SEP 26 SEP 21 HIGH ROPES SEP 22 ONE DISH MEAL SHISHA (Cloud City) SEP 29 LONG STORY SHORT SEP 23 OCT 01 BOWLING+ PUB CRAWL SEP 24 LAKE DAY (BUGR BURGER) OCT 02 AXE THROWING KARAOKE+ GAMES ROOM OCT 03 MINI GOLF GARAGE SALE'">
            <a:extLst>
              <a:ext uri="{FF2B5EF4-FFF2-40B4-BE49-F238E27FC236}">
                <a16:creationId xmlns:a16="http://schemas.microsoft.com/office/drawing/2014/main" id="{5D4F665C-3F28-A847-9EEC-E57DC0F40B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4142" y="-8067"/>
            <a:ext cx="5625065" cy="688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76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05E7BD-C5C3-5F48-A208-F4092A246704}"/>
              </a:ext>
            </a:extLst>
          </p:cNvPr>
          <p:cNvPicPr>
            <a:picLocks noChangeAspect="1"/>
          </p:cNvPicPr>
          <p:nvPr/>
        </p:nvPicPr>
        <p:blipFill>
          <a:blip r:embed="rId2"/>
          <a:stretch>
            <a:fillRect/>
          </a:stretch>
        </p:blipFill>
        <p:spPr>
          <a:xfrm>
            <a:off x="3318387" y="-10768"/>
            <a:ext cx="5546530" cy="6868768"/>
          </a:xfrm>
          <a:prstGeom prst="rect">
            <a:avLst/>
          </a:prstGeom>
        </p:spPr>
      </p:pic>
    </p:spTree>
    <p:extLst>
      <p:ext uri="{BB962C8B-B14F-4D97-AF65-F5344CB8AC3E}">
        <p14:creationId xmlns:p14="http://schemas.microsoft.com/office/powerpoint/2010/main" val="197257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C15C62-3853-9B42-B3B3-7569EE50C874}"/>
              </a:ext>
            </a:extLst>
          </p:cNvPr>
          <p:cNvPicPr>
            <a:picLocks noChangeAspect="1"/>
          </p:cNvPicPr>
          <p:nvPr/>
        </p:nvPicPr>
        <p:blipFill rotWithShape="1">
          <a:blip r:embed="rId2"/>
          <a:srcRect r="-4" b="23747"/>
          <a:stretch/>
        </p:blipFill>
        <p:spPr>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 name="Picture 9">
            <a:extLst>
              <a:ext uri="{FF2B5EF4-FFF2-40B4-BE49-F238E27FC236}">
                <a16:creationId xmlns:a16="http://schemas.microsoft.com/office/drawing/2014/main" id="{C11DBD28-C8BC-AD45-B19D-E863ED91CFC2}"/>
              </a:ext>
            </a:extLst>
          </p:cNvPr>
          <p:cNvPicPr>
            <a:picLocks noChangeAspect="1"/>
          </p:cNvPicPr>
          <p:nvPr/>
        </p:nvPicPr>
        <p:blipFill rotWithShape="1">
          <a:blip r:embed="rId3"/>
          <a:srcRect t="5268" r="-2" b="15481"/>
          <a:stretch/>
        </p:blipFill>
        <p:spPr>
          <a:xfrm>
            <a:off x="3585647"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a:extLst>
              <a:ext uri="{FF2B5EF4-FFF2-40B4-BE49-F238E27FC236}">
                <a16:creationId xmlns:a16="http://schemas.microsoft.com/office/drawing/2014/main" id="{E9FF4C2F-ACB4-744F-86DC-967852566A4D}"/>
              </a:ext>
            </a:extLst>
          </p:cNvPr>
          <p:cNvPicPr>
            <a:picLocks noChangeAspect="1"/>
          </p:cNvPicPr>
          <p:nvPr/>
        </p:nvPicPr>
        <p:blipFill rotWithShape="1">
          <a:blip r:embed="rId4"/>
          <a:srcRect r="-4" b="21747"/>
          <a:stretch/>
        </p:blipFill>
        <p:spPr>
          <a:xfrm>
            <a:off x="6196155"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1" name="Picture 10">
            <a:extLst>
              <a:ext uri="{FF2B5EF4-FFF2-40B4-BE49-F238E27FC236}">
                <a16:creationId xmlns:a16="http://schemas.microsoft.com/office/drawing/2014/main" id="{D3E9CB0D-C2ED-8C47-BF4A-D2505535734D}"/>
              </a:ext>
            </a:extLst>
          </p:cNvPr>
          <p:cNvPicPr>
            <a:picLocks noChangeAspect="1"/>
          </p:cNvPicPr>
          <p:nvPr/>
        </p:nvPicPr>
        <p:blipFill rotWithShape="1">
          <a:blip r:embed="rId5"/>
          <a:srcRect r="1" b="42751"/>
          <a:stretch/>
        </p:blipFill>
        <p:spPr>
          <a:xfrm>
            <a:off x="8806663"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TextBox 5">
            <a:extLst>
              <a:ext uri="{FF2B5EF4-FFF2-40B4-BE49-F238E27FC236}">
                <a16:creationId xmlns:a16="http://schemas.microsoft.com/office/drawing/2014/main" id="{F6B2CADC-D949-8D44-8921-011503E9A245}"/>
              </a:ext>
            </a:extLst>
          </p:cNvPr>
          <p:cNvSpPr txBox="1"/>
          <p:nvPr/>
        </p:nvSpPr>
        <p:spPr>
          <a:xfrm>
            <a:off x="756458" y="4812082"/>
            <a:ext cx="2277687" cy="369332"/>
          </a:xfrm>
          <a:prstGeom prst="rect">
            <a:avLst/>
          </a:prstGeom>
          <a:noFill/>
        </p:spPr>
        <p:txBody>
          <a:bodyPr wrap="square" rtlCol="0">
            <a:spAutoFit/>
          </a:bodyPr>
          <a:lstStyle/>
          <a:p>
            <a:pPr algn="ctr"/>
            <a:r>
              <a:rPr lang="en-US" dirty="0"/>
              <a:t>SOCIETIES REP</a:t>
            </a:r>
          </a:p>
        </p:txBody>
      </p:sp>
      <p:sp>
        <p:nvSpPr>
          <p:cNvPr id="7" name="TextBox 6">
            <a:extLst>
              <a:ext uri="{FF2B5EF4-FFF2-40B4-BE49-F238E27FC236}">
                <a16:creationId xmlns:a16="http://schemas.microsoft.com/office/drawing/2014/main" id="{D9C9989C-0C0B-BB4E-8546-540E5DF563CC}"/>
              </a:ext>
            </a:extLst>
          </p:cNvPr>
          <p:cNvSpPr txBox="1"/>
          <p:nvPr/>
        </p:nvSpPr>
        <p:spPr>
          <a:xfrm>
            <a:off x="8939174" y="4812082"/>
            <a:ext cx="2277687" cy="369332"/>
          </a:xfrm>
          <a:prstGeom prst="rect">
            <a:avLst/>
          </a:prstGeom>
          <a:noFill/>
        </p:spPr>
        <p:txBody>
          <a:bodyPr wrap="square" rtlCol="0">
            <a:spAutoFit/>
          </a:bodyPr>
          <a:lstStyle/>
          <a:p>
            <a:pPr algn="ctr"/>
            <a:r>
              <a:rPr lang="en-US" dirty="0"/>
              <a:t>SPORTS REP</a:t>
            </a:r>
          </a:p>
        </p:txBody>
      </p:sp>
      <p:sp>
        <p:nvSpPr>
          <p:cNvPr id="8" name="TextBox 7">
            <a:extLst>
              <a:ext uri="{FF2B5EF4-FFF2-40B4-BE49-F238E27FC236}">
                <a16:creationId xmlns:a16="http://schemas.microsoft.com/office/drawing/2014/main" id="{C0FD1CC3-53DE-E849-BCD0-8F4B3826BDAD}"/>
              </a:ext>
            </a:extLst>
          </p:cNvPr>
          <p:cNvSpPr txBox="1"/>
          <p:nvPr/>
        </p:nvSpPr>
        <p:spPr>
          <a:xfrm>
            <a:off x="3542562" y="4819408"/>
            <a:ext cx="2277687" cy="369332"/>
          </a:xfrm>
          <a:prstGeom prst="rect">
            <a:avLst/>
          </a:prstGeom>
          <a:noFill/>
        </p:spPr>
        <p:txBody>
          <a:bodyPr wrap="square" rtlCol="0">
            <a:spAutoFit/>
          </a:bodyPr>
          <a:lstStyle/>
          <a:p>
            <a:pPr algn="ctr"/>
            <a:r>
              <a:rPr lang="en-US" dirty="0"/>
              <a:t>EDUCATION REP</a:t>
            </a:r>
          </a:p>
        </p:txBody>
      </p:sp>
      <p:sp>
        <p:nvSpPr>
          <p:cNvPr id="13" name="TextBox 12">
            <a:extLst>
              <a:ext uri="{FF2B5EF4-FFF2-40B4-BE49-F238E27FC236}">
                <a16:creationId xmlns:a16="http://schemas.microsoft.com/office/drawing/2014/main" id="{1702E7DB-15AF-5B4A-A3F8-6096560D61F7}"/>
              </a:ext>
            </a:extLst>
          </p:cNvPr>
          <p:cNvSpPr txBox="1"/>
          <p:nvPr/>
        </p:nvSpPr>
        <p:spPr>
          <a:xfrm>
            <a:off x="6328666" y="4812082"/>
            <a:ext cx="2277687" cy="646331"/>
          </a:xfrm>
          <a:prstGeom prst="rect">
            <a:avLst/>
          </a:prstGeom>
          <a:noFill/>
        </p:spPr>
        <p:txBody>
          <a:bodyPr wrap="square" rtlCol="0">
            <a:spAutoFit/>
          </a:bodyPr>
          <a:lstStyle/>
          <a:p>
            <a:pPr algn="ctr"/>
            <a:r>
              <a:rPr lang="en-US" dirty="0"/>
              <a:t>STUDENT SUPPORT LIASION</a:t>
            </a:r>
          </a:p>
        </p:txBody>
      </p:sp>
    </p:spTree>
    <p:extLst>
      <p:ext uri="{BB962C8B-B14F-4D97-AF65-F5344CB8AC3E}">
        <p14:creationId xmlns:p14="http://schemas.microsoft.com/office/powerpoint/2010/main" val="3104928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B11CC-7778-C14B-8885-C7E267FB67DB}"/>
              </a:ext>
            </a:extLst>
          </p:cNvPr>
          <p:cNvPicPr>
            <a:picLocks noChangeAspect="1"/>
          </p:cNvPicPr>
          <p:nvPr/>
        </p:nvPicPr>
        <p:blipFill>
          <a:blip r:embed="rId2"/>
          <a:stretch>
            <a:fillRect/>
          </a:stretch>
        </p:blipFill>
        <p:spPr>
          <a:xfrm>
            <a:off x="3274142" y="-33402"/>
            <a:ext cx="5616492" cy="6891402"/>
          </a:xfrm>
          <a:prstGeom prst="rect">
            <a:avLst/>
          </a:prstGeom>
        </p:spPr>
      </p:pic>
    </p:spTree>
    <p:extLst>
      <p:ext uri="{BB962C8B-B14F-4D97-AF65-F5344CB8AC3E}">
        <p14:creationId xmlns:p14="http://schemas.microsoft.com/office/powerpoint/2010/main" val="1937943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F096CA3D-3E15-2D48-B7EF-6081D4CE05C2}"/>
              </a:ext>
            </a:extLst>
          </p:cNvPr>
          <p:cNvPicPr>
            <a:picLocks noGrp="1" noChangeAspect="1"/>
          </p:cNvPicPr>
          <p:nvPr>
            <p:ph idx="1"/>
          </p:nvPr>
        </p:nvPicPr>
        <p:blipFill>
          <a:blip r:embed="rId2"/>
          <a:stretch>
            <a:fillRect/>
          </a:stretch>
        </p:blipFill>
        <p:spPr>
          <a:xfrm>
            <a:off x="3292792" y="-12638"/>
            <a:ext cx="5616746" cy="6870638"/>
          </a:xfrm>
          <a:prstGeom prst="rect">
            <a:avLst/>
          </a:prstGeom>
        </p:spPr>
      </p:pic>
    </p:spTree>
    <p:extLst>
      <p:ext uri="{BB962C8B-B14F-4D97-AF65-F5344CB8AC3E}">
        <p14:creationId xmlns:p14="http://schemas.microsoft.com/office/powerpoint/2010/main" val="170299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09B13-7091-8045-9B5A-ACC0B87E9A38}"/>
              </a:ext>
            </a:extLst>
          </p:cNvPr>
          <p:cNvPicPr>
            <a:picLocks noChangeAspect="1"/>
          </p:cNvPicPr>
          <p:nvPr/>
        </p:nvPicPr>
        <p:blipFill>
          <a:blip r:embed="rId2"/>
          <a:stretch>
            <a:fillRect/>
          </a:stretch>
        </p:blipFill>
        <p:spPr>
          <a:xfrm>
            <a:off x="3288890" y="-25904"/>
            <a:ext cx="5593171" cy="6883904"/>
          </a:xfrm>
          <a:prstGeom prst="rect">
            <a:avLst/>
          </a:prstGeom>
        </p:spPr>
      </p:pic>
    </p:spTree>
    <p:extLst>
      <p:ext uri="{BB962C8B-B14F-4D97-AF65-F5344CB8AC3E}">
        <p14:creationId xmlns:p14="http://schemas.microsoft.com/office/powerpoint/2010/main" val="2709564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4A7F8-A3A3-5445-B48A-B632758C2FD5}"/>
              </a:ext>
            </a:extLst>
          </p:cNvPr>
          <p:cNvPicPr>
            <a:picLocks noChangeAspect="1"/>
          </p:cNvPicPr>
          <p:nvPr/>
        </p:nvPicPr>
        <p:blipFill>
          <a:blip r:embed="rId2"/>
          <a:stretch>
            <a:fillRect/>
          </a:stretch>
        </p:blipFill>
        <p:spPr>
          <a:xfrm>
            <a:off x="3318387" y="-152"/>
            <a:ext cx="5555102" cy="6858152"/>
          </a:xfrm>
          <a:prstGeom prst="rect">
            <a:avLst/>
          </a:prstGeom>
        </p:spPr>
      </p:pic>
    </p:spTree>
    <p:extLst>
      <p:ext uri="{BB962C8B-B14F-4D97-AF65-F5344CB8AC3E}">
        <p14:creationId xmlns:p14="http://schemas.microsoft.com/office/powerpoint/2010/main" val="396064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137557-2281-164E-869F-B3F0AE11EEDA}"/>
              </a:ext>
            </a:extLst>
          </p:cNvPr>
          <p:cNvPicPr>
            <a:picLocks noChangeAspect="1"/>
          </p:cNvPicPr>
          <p:nvPr/>
        </p:nvPicPr>
        <p:blipFill>
          <a:blip r:embed="rId2"/>
          <a:stretch>
            <a:fillRect/>
          </a:stretch>
        </p:blipFill>
        <p:spPr>
          <a:xfrm>
            <a:off x="3303639" y="-29032"/>
            <a:ext cx="5561278" cy="6887032"/>
          </a:xfrm>
          <a:prstGeom prst="rect">
            <a:avLst/>
          </a:prstGeom>
        </p:spPr>
      </p:pic>
    </p:spTree>
    <p:extLst>
      <p:ext uri="{BB962C8B-B14F-4D97-AF65-F5344CB8AC3E}">
        <p14:creationId xmlns:p14="http://schemas.microsoft.com/office/powerpoint/2010/main" val="2224079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color Background Images | Free iPhone &amp;amp; Zoom HD Wallpapers &amp;amp; Vectors -  rawpixel">
            <a:extLst>
              <a:ext uri="{FF2B5EF4-FFF2-40B4-BE49-F238E27FC236}">
                <a16:creationId xmlns:a16="http://schemas.microsoft.com/office/drawing/2014/main" id="{1F8C1677-03C6-724E-A3BE-9555C22F6942}"/>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F06F74-F3C6-314B-9033-AE450D1B25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7041F52-7AB2-B646-BF74-CB94709BF418}"/>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2">
                    <a:lumMod val="50000"/>
                  </a:schemeClr>
                </a:solidFill>
                <a:latin typeface="Berlin Sans FB" panose="020E0602020502020306" pitchFamily="34" charset="77"/>
              </a:rPr>
              <a:t>QUESTIONS?</a:t>
            </a:r>
          </a:p>
        </p:txBody>
      </p:sp>
    </p:spTree>
    <p:extLst>
      <p:ext uri="{BB962C8B-B14F-4D97-AF65-F5344CB8AC3E}">
        <p14:creationId xmlns:p14="http://schemas.microsoft.com/office/powerpoint/2010/main" val="313968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in front of a bush&#10;&#10;Description automatically generated with medium confidence">
            <a:extLst>
              <a:ext uri="{FF2B5EF4-FFF2-40B4-BE49-F238E27FC236}">
                <a16:creationId xmlns:a16="http://schemas.microsoft.com/office/drawing/2014/main" id="{CC339D6F-AE52-2D4B-BC42-AF68EC93A22D}"/>
              </a:ext>
            </a:extLst>
          </p:cNvPr>
          <p:cNvPicPr>
            <a:picLocks noChangeAspect="1"/>
          </p:cNvPicPr>
          <p:nvPr/>
        </p:nvPicPr>
        <p:blipFill rotWithShape="1">
          <a:blip r:embed="rId2"/>
          <a:srcRect r="-2" b="7522"/>
          <a:stretch/>
        </p:blipFill>
        <p:spPr>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descr="A person with a beard&#10;&#10;Description automatically generated with low confidence">
            <a:extLst>
              <a:ext uri="{FF2B5EF4-FFF2-40B4-BE49-F238E27FC236}">
                <a16:creationId xmlns:a16="http://schemas.microsoft.com/office/drawing/2014/main" id="{A49D4AE7-31F1-0748-B0DC-801B9B288488}"/>
              </a:ext>
            </a:extLst>
          </p:cNvPr>
          <p:cNvPicPr>
            <a:picLocks noChangeAspect="1"/>
          </p:cNvPicPr>
          <p:nvPr/>
        </p:nvPicPr>
        <p:blipFill rotWithShape="1">
          <a:blip r:embed="rId3"/>
          <a:srcRect t="5082" r="-3" b="1144"/>
          <a:stretch/>
        </p:blipFill>
        <p:spPr>
          <a:xfrm>
            <a:off x="3585647"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 name="Picture 3" descr="A person sitting outside&#10;&#10;Description automatically generated with low confidence">
            <a:extLst>
              <a:ext uri="{FF2B5EF4-FFF2-40B4-BE49-F238E27FC236}">
                <a16:creationId xmlns:a16="http://schemas.microsoft.com/office/drawing/2014/main" id="{82C5774C-D29E-6B43-88B6-2E494D536CB4}"/>
              </a:ext>
            </a:extLst>
          </p:cNvPr>
          <p:cNvPicPr>
            <a:picLocks noChangeAspect="1"/>
          </p:cNvPicPr>
          <p:nvPr/>
        </p:nvPicPr>
        <p:blipFill rotWithShape="1">
          <a:blip r:embed="rId4"/>
          <a:srcRect r="-3" b="10671"/>
          <a:stretch/>
        </p:blipFill>
        <p:spPr>
          <a:xfrm>
            <a:off x="6196155"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descr="A person with a beard&#10;&#10;Description automatically generated with low confidence">
            <a:extLst>
              <a:ext uri="{FF2B5EF4-FFF2-40B4-BE49-F238E27FC236}">
                <a16:creationId xmlns:a16="http://schemas.microsoft.com/office/drawing/2014/main" id="{7F0DD225-6012-E343-818D-EA27A91BDD3B}"/>
              </a:ext>
            </a:extLst>
          </p:cNvPr>
          <p:cNvPicPr>
            <a:picLocks noChangeAspect="1"/>
          </p:cNvPicPr>
          <p:nvPr/>
        </p:nvPicPr>
        <p:blipFill rotWithShape="1">
          <a:blip r:embed="rId5"/>
          <a:srcRect t="13636" r="3" b="11768"/>
          <a:stretch/>
        </p:blipFill>
        <p:spPr>
          <a:xfrm>
            <a:off x="8806663"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4" name="TextBox 13">
            <a:extLst>
              <a:ext uri="{FF2B5EF4-FFF2-40B4-BE49-F238E27FC236}">
                <a16:creationId xmlns:a16="http://schemas.microsoft.com/office/drawing/2014/main" id="{2D640251-5D98-E845-BFA5-A5E982C8A397}"/>
              </a:ext>
            </a:extLst>
          </p:cNvPr>
          <p:cNvSpPr txBox="1"/>
          <p:nvPr/>
        </p:nvSpPr>
        <p:spPr>
          <a:xfrm>
            <a:off x="839585" y="4753893"/>
            <a:ext cx="2277687" cy="369332"/>
          </a:xfrm>
          <a:prstGeom prst="rect">
            <a:avLst/>
          </a:prstGeom>
          <a:noFill/>
        </p:spPr>
        <p:txBody>
          <a:bodyPr wrap="square" rtlCol="0">
            <a:spAutoFit/>
          </a:bodyPr>
          <a:lstStyle/>
          <a:p>
            <a:pPr algn="ctr"/>
            <a:r>
              <a:rPr lang="en-US" dirty="0"/>
              <a:t>MED REP - LOWER</a:t>
            </a:r>
          </a:p>
        </p:txBody>
      </p:sp>
      <p:sp>
        <p:nvSpPr>
          <p:cNvPr id="15" name="TextBox 14">
            <a:extLst>
              <a:ext uri="{FF2B5EF4-FFF2-40B4-BE49-F238E27FC236}">
                <a16:creationId xmlns:a16="http://schemas.microsoft.com/office/drawing/2014/main" id="{42F21D34-3F9C-DA4A-BB41-5B817A6B1DCD}"/>
              </a:ext>
            </a:extLst>
          </p:cNvPr>
          <p:cNvSpPr txBox="1"/>
          <p:nvPr/>
        </p:nvSpPr>
        <p:spPr>
          <a:xfrm>
            <a:off x="9022301" y="4753893"/>
            <a:ext cx="2277687" cy="369332"/>
          </a:xfrm>
          <a:prstGeom prst="rect">
            <a:avLst/>
          </a:prstGeom>
          <a:noFill/>
        </p:spPr>
        <p:txBody>
          <a:bodyPr wrap="square" rtlCol="0">
            <a:spAutoFit/>
          </a:bodyPr>
          <a:lstStyle/>
          <a:p>
            <a:pPr algn="ctr"/>
            <a:r>
              <a:rPr lang="en-US" dirty="0"/>
              <a:t>MED REP- UPPER</a:t>
            </a:r>
          </a:p>
        </p:txBody>
      </p:sp>
      <p:sp>
        <p:nvSpPr>
          <p:cNvPr id="16" name="TextBox 15">
            <a:extLst>
              <a:ext uri="{FF2B5EF4-FFF2-40B4-BE49-F238E27FC236}">
                <a16:creationId xmlns:a16="http://schemas.microsoft.com/office/drawing/2014/main" id="{C4F6AE91-0615-3144-A51D-D1E7BE297C74}"/>
              </a:ext>
            </a:extLst>
          </p:cNvPr>
          <p:cNvSpPr txBox="1"/>
          <p:nvPr/>
        </p:nvSpPr>
        <p:spPr>
          <a:xfrm>
            <a:off x="3625689" y="4761219"/>
            <a:ext cx="2277687" cy="369332"/>
          </a:xfrm>
          <a:prstGeom prst="rect">
            <a:avLst/>
          </a:prstGeom>
          <a:noFill/>
        </p:spPr>
        <p:txBody>
          <a:bodyPr wrap="square" rtlCol="0">
            <a:spAutoFit/>
          </a:bodyPr>
          <a:lstStyle/>
          <a:p>
            <a:pPr algn="ctr"/>
            <a:r>
              <a:rPr lang="en-US" dirty="0"/>
              <a:t>DENT REP - LOWER</a:t>
            </a:r>
          </a:p>
        </p:txBody>
      </p:sp>
      <p:sp>
        <p:nvSpPr>
          <p:cNvPr id="17" name="TextBox 16">
            <a:extLst>
              <a:ext uri="{FF2B5EF4-FFF2-40B4-BE49-F238E27FC236}">
                <a16:creationId xmlns:a16="http://schemas.microsoft.com/office/drawing/2014/main" id="{05DDD0AF-9A57-3C46-9F5B-19BE88520518}"/>
              </a:ext>
            </a:extLst>
          </p:cNvPr>
          <p:cNvSpPr txBox="1"/>
          <p:nvPr/>
        </p:nvSpPr>
        <p:spPr>
          <a:xfrm>
            <a:off x="6411793" y="4753893"/>
            <a:ext cx="2277687" cy="369332"/>
          </a:xfrm>
          <a:prstGeom prst="rect">
            <a:avLst/>
          </a:prstGeom>
          <a:noFill/>
        </p:spPr>
        <p:txBody>
          <a:bodyPr wrap="square" rtlCol="0">
            <a:spAutoFit/>
          </a:bodyPr>
          <a:lstStyle/>
          <a:p>
            <a:pPr algn="ctr"/>
            <a:r>
              <a:rPr lang="en-US" dirty="0"/>
              <a:t>DENT REP - UPPER</a:t>
            </a:r>
          </a:p>
        </p:txBody>
      </p:sp>
    </p:spTree>
    <p:extLst>
      <p:ext uri="{BB962C8B-B14F-4D97-AF65-F5344CB8AC3E}">
        <p14:creationId xmlns:p14="http://schemas.microsoft.com/office/powerpoint/2010/main" val="1575324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705A8EC9-FD58-754C-8178-B17E46B4A2B9}"/>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A930D48-6510-254E-B175-B827418AD151}"/>
              </a:ext>
            </a:extLst>
          </p:cNvPr>
          <p:cNvSpPr>
            <a:spLocks noGrp="1"/>
          </p:cNvSpPr>
          <p:nvPr>
            <p:ph idx="1"/>
          </p:nvPr>
        </p:nvSpPr>
        <p:spPr>
          <a:xfrm>
            <a:off x="838199" y="3101510"/>
            <a:ext cx="10515600" cy="4351338"/>
          </a:xfrm>
        </p:spPr>
        <p:txBody>
          <a:bodyPr/>
          <a:lstStyle/>
          <a:p>
            <a:pPr marL="0" indent="0">
              <a:lnSpc>
                <a:spcPct val="200000"/>
              </a:lnSpc>
              <a:buNone/>
            </a:pPr>
            <a:r>
              <a:rPr lang="en-GB" dirty="0">
                <a:solidFill>
                  <a:schemeClr val="tx2">
                    <a:lumMod val="50000"/>
                  </a:schemeClr>
                </a:solidFill>
                <a:latin typeface="Berlin Sans FB" panose="020E0602020502020306" pitchFamily="34" charset="77"/>
              </a:rPr>
              <a:t>1) Social Media </a:t>
            </a:r>
          </a:p>
          <a:p>
            <a:pPr marL="0" indent="0">
              <a:lnSpc>
                <a:spcPct val="200000"/>
              </a:lnSpc>
              <a:buNone/>
            </a:pPr>
            <a:r>
              <a:rPr lang="en-GB" dirty="0">
                <a:solidFill>
                  <a:schemeClr val="tx2">
                    <a:lumMod val="50000"/>
                  </a:schemeClr>
                </a:solidFill>
                <a:latin typeface="Berlin Sans FB" panose="020E0602020502020306" pitchFamily="34" charset="77"/>
              </a:rPr>
              <a:t>2) </a:t>
            </a:r>
            <a:r>
              <a:rPr lang="en-GB" dirty="0" err="1">
                <a:solidFill>
                  <a:schemeClr val="tx2">
                    <a:lumMod val="50000"/>
                  </a:schemeClr>
                </a:solidFill>
                <a:latin typeface="Berlin Sans FB" panose="020E0602020502020306" pitchFamily="34" charset="77"/>
              </a:rPr>
              <a:t>Whatsapp</a:t>
            </a:r>
            <a:r>
              <a:rPr lang="en-GB" dirty="0">
                <a:solidFill>
                  <a:schemeClr val="tx2">
                    <a:lumMod val="50000"/>
                  </a:schemeClr>
                </a:solidFill>
                <a:latin typeface="Berlin Sans FB" panose="020E0602020502020306" pitchFamily="34" charset="77"/>
              </a:rPr>
              <a:t>, direct messages </a:t>
            </a:r>
          </a:p>
          <a:p>
            <a:pPr marL="0" indent="0">
              <a:lnSpc>
                <a:spcPct val="200000"/>
              </a:lnSpc>
              <a:buNone/>
            </a:pPr>
            <a:r>
              <a:rPr lang="en-GB" dirty="0">
                <a:solidFill>
                  <a:schemeClr val="tx2">
                    <a:lumMod val="50000"/>
                  </a:schemeClr>
                </a:solidFill>
                <a:latin typeface="Berlin Sans FB" panose="020E0602020502020306" pitchFamily="34" charset="77"/>
              </a:rPr>
              <a:t>3) Email: kameron321@yahoo.com</a:t>
            </a:r>
          </a:p>
        </p:txBody>
      </p:sp>
      <p:pic>
        <p:nvPicPr>
          <p:cNvPr id="6" name="Picture 5">
            <a:extLst>
              <a:ext uri="{FF2B5EF4-FFF2-40B4-BE49-F238E27FC236}">
                <a16:creationId xmlns:a16="http://schemas.microsoft.com/office/drawing/2014/main" id="{C7A9633E-5447-AD46-A321-027AD5C5A8F1}"/>
              </a:ext>
            </a:extLst>
          </p:cNvPr>
          <p:cNvPicPr>
            <a:picLocks noChangeAspect="1"/>
          </p:cNvPicPr>
          <p:nvPr/>
        </p:nvPicPr>
        <p:blipFill rotWithShape="1">
          <a:blip r:embed="rId3"/>
          <a:srcRect r="11332" b="-8606"/>
          <a:stretch/>
        </p:blipFill>
        <p:spPr>
          <a:xfrm>
            <a:off x="1127055" y="499925"/>
            <a:ext cx="9937889" cy="742528"/>
          </a:xfrm>
          <a:prstGeom prst="rect">
            <a:avLst/>
          </a:prstGeom>
        </p:spPr>
      </p:pic>
      <p:pic>
        <p:nvPicPr>
          <p:cNvPr id="8" name="Picture 7">
            <a:extLst>
              <a:ext uri="{FF2B5EF4-FFF2-40B4-BE49-F238E27FC236}">
                <a16:creationId xmlns:a16="http://schemas.microsoft.com/office/drawing/2014/main" id="{705D2DD3-9638-BD45-A156-B7D2D142DEAA}"/>
              </a:ext>
            </a:extLst>
          </p:cNvPr>
          <p:cNvPicPr>
            <a:picLocks noChangeAspect="1"/>
          </p:cNvPicPr>
          <p:nvPr/>
        </p:nvPicPr>
        <p:blipFill>
          <a:blip r:embed="rId4"/>
          <a:stretch>
            <a:fillRect/>
          </a:stretch>
        </p:blipFill>
        <p:spPr>
          <a:xfrm>
            <a:off x="2444749" y="1469990"/>
            <a:ext cx="6927851" cy="701991"/>
          </a:xfrm>
          <a:prstGeom prst="rect">
            <a:avLst/>
          </a:prstGeom>
        </p:spPr>
      </p:pic>
    </p:spTree>
    <p:extLst>
      <p:ext uri="{BB962C8B-B14F-4D97-AF65-F5344CB8AC3E}">
        <p14:creationId xmlns:p14="http://schemas.microsoft.com/office/powerpoint/2010/main" val="356497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DB4FD7CB-710F-8D41-A341-AB7F744F0A4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7E49BE9-F7D1-1E43-B266-F0CBF2FFB083}"/>
              </a:ext>
            </a:extLst>
          </p:cNvPr>
          <p:cNvSpPr>
            <a:spLocks noGrp="1"/>
          </p:cNvSpPr>
          <p:nvPr>
            <p:ph idx="1"/>
          </p:nvPr>
        </p:nvSpPr>
        <p:spPr/>
        <p:txBody>
          <a:bodyPr>
            <a:normAutofit fontScale="92500"/>
          </a:bodyPr>
          <a:lstStyle/>
          <a:p>
            <a:pPr>
              <a:lnSpc>
                <a:spcPct val="100000"/>
              </a:lnSpc>
            </a:pPr>
            <a:r>
              <a:rPr lang="en-US" dirty="0">
                <a:solidFill>
                  <a:schemeClr val="tx2">
                    <a:lumMod val="50000"/>
                  </a:schemeClr>
                </a:solidFill>
                <a:latin typeface="Berlin Sans FB" panose="020E0602020502020306" pitchFamily="34" charset="77"/>
              </a:rPr>
              <a:t>Problems with exam dates </a:t>
            </a:r>
          </a:p>
          <a:p>
            <a:pPr>
              <a:lnSpc>
                <a:spcPct val="100000"/>
              </a:lnSpc>
            </a:pPr>
            <a:r>
              <a:rPr lang="en-US" dirty="0">
                <a:solidFill>
                  <a:schemeClr val="tx2">
                    <a:lumMod val="50000"/>
                  </a:schemeClr>
                </a:solidFill>
                <a:latin typeface="Berlin Sans FB" panose="020E0602020502020306" pitchFamily="34" charset="77"/>
              </a:rPr>
              <a:t>Social events</a:t>
            </a:r>
          </a:p>
          <a:p>
            <a:pPr>
              <a:lnSpc>
                <a:spcPct val="100000"/>
              </a:lnSpc>
            </a:pPr>
            <a:r>
              <a:rPr lang="en-US" dirty="0">
                <a:solidFill>
                  <a:schemeClr val="tx2">
                    <a:lumMod val="50000"/>
                  </a:schemeClr>
                </a:solidFill>
                <a:latin typeface="Berlin Sans FB" panose="020E0602020502020306" pitchFamily="34" charset="77"/>
              </a:rPr>
              <a:t>Student support</a:t>
            </a:r>
          </a:p>
          <a:p>
            <a:pPr>
              <a:lnSpc>
                <a:spcPct val="100000"/>
              </a:lnSpc>
            </a:pPr>
            <a:r>
              <a:rPr lang="en-US" dirty="0">
                <a:solidFill>
                  <a:schemeClr val="tx2">
                    <a:lumMod val="50000"/>
                  </a:schemeClr>
                </a:solidFill>
                <a:latin typeface="Berlin Sans FB" panose="020E0602020502020306" pitchFamily="34" charset="77"/>
              </a:rPr>
              <a:t>General Advice – Revision plans, home/social problems, ANYTHING! </a:t>
            </a:r>
          </a:p>
          <a:p>
            <a:pPr>
              <a:lnSpc>
                <a:spcPct val="100000"/>
              </a:lnSpc>
            </a:pPr>
            <a:r>
              <a:rPr lang="en-US" dirty="0">
                <a:solidFill>
                  <a:schemeClr val="tx2">
                    <a:lumMod val="50000"/>
                  </a:schemeClr>
                </a:solidFill>
                <a:latin typeface="Berlin Sans FB" panose="020E0602020502020306" pitchFamily="34" charset="77"/>
              </a:rPr>
              <a:t>Healthcare at </a:t>
            </a:r>
            <a:r>
              <a:rPr lang="en-US" dirty="0" err="1">
                <a:solidFill>
                  <a:schemeClr val="tx2">
                    <a:lumMod val="50000"/>
                  </a:schemeClr>
                </a:solidFill>
                <a:latin typeface="Berlin Sans FB" panose="020E0602020502020306" pitchFamily="34" charset="77"/>
              </a:rPr>
              <a:t>Nej</a:t>
            </a:r>
            <a:endParaRPr lang="en-US" dirty="0">
              <a:solidFill>
                <a:schemeClr val="tx2">
                  <a:lumMod val="50000"/>
                </a:schemeClr>
              </a:solidFill>
              <a:latin typeface="Berlin Sans FB" panose="020E0602020502020306" pitchFamily="34" charset="77"/>
            </a:endParaRPr>
          </a:p>
          <a:p>
            <a:pPr marL="0" indent="0">
              <a:lnSpc>
                <a:spcPct val="100000"/>
              </a:lnSpc>
              <a:buNone/>
            </a:pPr>
            <a:r>
              <a:rPr lang="en-US" dirty="0">
                <a:solidFill>
                  <a:schemeClr val="tx2">
                    <a:lumMod val="50000"/>
                  </a:schemeClr>
                </a:solidFill>
                <a:latin typeface="Berlin Sans FB" panose="020E0602020502020306" pitchFamily="34" charset="77"/>
              </a:rPr>
              <a:t>- Male: Kameron</a:t>
            </a:r>
          </a:p>
          <a:p>
            <a:pPr>
              <a:lnSpc>
                <a:spcPct val="100000"/>
              </a:lnSpc>
              <a:buFontTx/>
              <a:buChar char="-"/>
            </a:pPr>
            <a:r>
              <a:rPr lang="en-US" dirty="0">
                <a:solidFill>
                  <a:schemeClr val="tx2">
                    <a:lumMod val="50000"/>
                  </a:schemeClr>
                </a:solidFill>
                <a:latin typeface="Berlin Sans FB" panose="020E0602020502020306" pitchFamily="34" charset="77"/>
              </a:rPr>
              <a:t>Female: Mayuri and </a:t>
            </a:r>
            <a:r>
              <a:rPr lang="en-US" dirty="0" err="1">
                <a:solidFill>
                  <a:schemeClr val="tx2">
                    <a:lumMod val="50000"/>
                  </a:schemeClr>
                </a:solidFill>
                <a:latin typeface="Berlin Sans FB" panose="020E0602020502020306" pitchFamily="34" charset="77"/>
              </a:rPr>
              <a:t>Magdalin</a:t>
            </a:r>
            <a:r>
              <a:rPr lang="en-US" dirty="0">
                <a:solidFill>
                  <a:schemeClr val="tx2">
                    <a:lumMod val="50000"/>
                  </a:schemeClr>
                </a:solidFill>
                <a:latin typeface="Berlin Sans FB" panose="020E0602020502020306" pitchFamily="34" charset="77"/>
              </a:rPr>
              <a:t> </a:t>
            </a:r>
          </a:p>
          <a:p>
            <a:pPr>
              <a:lnSpc>
                <a:spcPct val="100000"/>
              </a:lnSpc>
              <a:buFontTx/>
              <a:buChar char="-"/>
            </a:pPr>
            <a:r>
              <a:rPr lang="en-US" dirty="0">
                <a:solidFill>
                  <a:schemeClr val="tx2">
                    <a:lumMod val="50000"/>
                  </a:schemeClr>
                </a:solidFill>
                <a:latin typeface="Berlin Sans FB" panose="020E0602020502020306" pitchFamily="34" charset="77"/>
              </a:rPr>
              <a:t>Can’t help with: visa, residency, insurance questions – </a:t>
            </a:r>
            <a:r>
              <a:rPr lang="en-US" dirty="0" err="1">
                <a:solidFill>
                  <a:schemeClr val="tx2">
                    <a:lumMod val="50000"/>
                  </a:schemeClr>
                </a:solidFill>
                <a:latin typeface="Berlin Sans FB" panose="020E0602020502020306" pitchFamily="34" charset="77"/>
              </a:rPr>
              <a:t>Ms</a:t>
            </a:r>
            <a:r>
              <a:rPr lang="en-US" dirty="0">
                <a:solidFill>
                  <a:schemeClr val="tx2">
                    <a:lumMod val="50000"/>
                  </a:schemeClr>
                </a:solidFill>
                <a:latin typeface="Berlin Sans FB" panose="020E0602020502020306" pitchFamily="34" charset="77"/>
              </a:rPr>
              <a:t> Jana Osmani</a:t>
            </a:r>
          </a:p>
          <a:p>
            <a:pPr>
              <a:lnSpc>
                <a:spcPct val="100000"/>
              </a:lnSpc>
              <a:buFontTx/>
              <a:buChar char="-"/>
            </a:pPr>
            <a:endParaRPr lang="en-US" dirty="0">
              <a:solidFill>
                <a:schemeClr val="tx2">
                  <a:lumMod val="50000"/>
                </a:schemeClr>
              </a:solidFill>
              <a:latin typeface="Berlin Sans FB" panose="020E0602020502020306" pitchFamily="34" charset="77"/>
            </a:endParaRPr>
          </a:p>
          <a:p>
            <a:endParaRPr lang="en-GB" dirty="0"/>
          </a:p>
        </p:txBody>
      </p:sp>
      <p:pic>
        <p:nvPicPr>
          <p:cNvPr id="4" name="Picture 3">
            <a:extLst>
              <a:ext uri="{FF2B5EF4-FFF2-40B4-BE49-F238E27FC236}">
                <a16:creationId xmlns:a16="http://schemas.microsoft.com/office/drawing/2014/main" id="{654F6920-FCA3-E34D-98E5-4264A850C0A2}"/>
              </a:ext>
            </a:extLst>
          </p:cNvPr>
          <p:cNvPicPr>
            <a:picLocks noChangeAspect="1"/>
          </p:cNvPicPr>
          <p:nvPr/>
        </p:nvPicPr>
        <p:blipFill>
          <a:blip r:embed="rId3"/>
          <a:stretch>
            <a:fillRect/>
          </a:stretch>
        </p:blipFill>
        <p:spPr>
          <a:xfrm>
            <a:off x="1028700" y="484187"/>
            <a:ext cx="10134600" cy="774700"/>
          </a:xfrm>
          <a:prstGeom prst="rect">
            <a:avLst/>
          </a:prstGeom>
        </p:spPr>
      </p:pic>
    </p:spTree>
    <p:extLst>
      <p:ext uri="{BB962C8B-B14F-4D97-AF65-F5344CB8AC3E}">
        <p14:creationId xmlns:p14="http://schemas.microsoft.com/office/powerpoint/2010/main" val="304271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color Background Images | Free iPhone &amp;amp; Zoom HD Wallpapers &amp;amp; Vectors -  rawpixel">
            <a:extLst>
              <a:ext uri="{FF2B5EF4-FFF2-40B4-BE49-F238E27FC236}">
                <a16:creationId xmlns:a16="http://schemas.microsoft.com/office/drawing/2014/main" id="{76EBFE6A-4146-1F43-9E5F-2A788F1F318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FDFCCC-6806-C049-9D32-A018C5560BD9}"/>
              </a:ext>
            </a:extLst>
          </p:cNvPr>
          <p:cNvSpPr>
            <a:spLocks noGrp="1"/>
          </p:cNvSpPr>
          <p:nvPr>
            <p:ph idx="1"/>
          </p:nvPr>
        </p:nvSpPr>
        <p:spPr/>
        <p:txBody>
          <a:bodyPr>
            <a:normAutofit fontScale="92500" lnSpcReduction="20000"/>
          </a:bodyPr>
          <a:lstStyle/>
          <a:p>
            <a:pPr>
              <a:lnSpc>
                <a:spcPct val="150000"/>
              </a:lnSpc>
            </a:pPr>
            <a:r>
              <a:rPr lang="en-GB" dirty="0">
                <a:solidFill>
                  <a:schemeClr val="tx2">
                    <a:lumMod val="50000"/>
                  </a:schemeClr>
                </a:solidFill>
                <a:latin typeface="Berlin Sans FB" panose="020E0602020502020306" pitchFamily="34" charset="77"/>
              </a:rPr>
              <a:t>We will be putting up posts on social media with recommendations</a:t>
            </a:r>
          </a:p>
          <a:p>
            <a:pPr>
              <a:lnSpc>
                <a:spcPct val="150000"/>
              </a:lnSpc>
            </a:pPr>
            <a:r>
              <a:rPr lang="en-GB" dirty="0">
                <a:solidFill>
                  <a:schemeClr val="tx2">
                    <a:lumMod val="50000"/>
                  </a:schemeClr>
                </a:solidFill>
                <a:latin typeface="Berlin Sans FB" panose="020E0602020502020306" pitchFamily="34" charset="77"/>
              </a:rPr>
              <a:t>Globus (</a:t>
            </a:r>
            <a:r>
              <a:rPr lang="en-GB" dirty="0" err="1">
                <a:solidFill>
                  <a:schemeClr val="tx2">
                    <a:lumMod val="50000"/>
                  </a:schemeClr>
                </a:solidFill>
                <a:latin typeface="Berlin Sans FB" panose="020E0602020502020306" pitchFamily="34" charset="77"/>
              </a:rPr>
              <a:t>Nej</a:t>
            </a:r>
            <a:r>
              <a:rPr lang="en-GB" dirty="0">
                <a:solidFill>
                  <a:schemeClr val="tx2">
                    <a:lumMod val="50000"/>
                  </a:schemeClr>
                </a:solidFill>
                <a:latin typeface="Berlin Sans FB" panose="020E0602020502020306" pitchFamily="34" charset="77"/>
              </a:rPr>
              <a:t>), </a:t>
            </a:r>
            <a:r>
              <a:rPr lang="en-GB" dirty="0" err="1">
                <a:solidFill>
                  <a:schemeClr val="tx2">
                    <a:lumMod val="50000"/>
                  </a:schemeClr>
                </a:solidFill>
                <a:latin typeface="Berlin Sans FB" panose="020E0602020502020306" pitchFamily="34" charset="77"/>
              </a:rPr>
              <a:t>Billa</a:t>
            </a:r>
            <a:r>
              <a:rPr lang="en-GB" dirty="0">
                <a:solidFill>
                  <a:schemeClr val="tx2">
                    <a:lumMod val="50000"/>
                  </a:schemeClr>
                </a:solidFill>
                <a:latin typeface="Berlin Sans FB" panose="020E0602020502020306" pitchFamily="34" charset="77"/>
              </a:rPr>
              <a:t> (Uni + centrum), Albert (Uni + centrum + </a:t>
            </a:r>
            <a:r>
              <a:rPr lang="en-GB" dirty="0" err="1">
                <a:solidFill>
                  <a:schemeClr val="tx2">
                    <a:lumMod val="50000"/>
                  </a:schemeClr>
                </a:solidFill>
                <a:latin typeface="Berlin Sans FB" panose="020E0602020502020306" pitchFamily="34" charset="77"/>
              </a:rPr>
              <a:t>Santovka</a:t>
            </a:r>
            <a:r>
              <a:rPr lang="en-GB" dirty="0">
                <a:solidFill>
                  <a:schemeClr val="tx2">
                    <a:lumMod val="50000"/>
                  </a:schemeClr>
                </a:solidFill>
                <a:latin typeface="Berlin Sans FB" panose="020E0602020502020306" pitchFamily="34" charset="77"/>
              </a:rPr>
              <a:t>) , Lidl (</a:t>
            </a:r>
            <a:r>
              <a:rPr lang="en-GB" dirty="0" err="1">
                <a:solidFill>
                  <a:schemeClr val="tx2">
                    <a:lumMod val="50000"/>
                  </a:schemeClr>
                </a:solidFill>
                <a:latin typeface="Berlin Sans FB" panose="020E0602020502020306" pitchFamily="34" charset="77"/>
              </a:rPr>
              <a:t>Nej</a:t>
            </a:r>
            <a:r>
              <a:rPr lang="en-GB" dirty="0">
                <a:solidFill>
                  <a:schemeClr val="tx2">
                    <a:lumMod val="50000"/>
                  </a:schemeClr>
                </a:solidFill>
                <a:latin typeface="Berlin Sans FB" panose="020E0602020502020306" pitchFamily="34" charset="77"/>
              </a:rPr>
              <a:t> – there are others….. My preference).</a:t>
            </a:r>
          </a:p>
          <a:p>
            <a:pPr>
              <a:lnSpc>
                <a:spcPct val="150000"/>
              </a:lnSpc>
            </a:pPr>
            <a:r>
              <a:rPr lang="en-GB" dirty="0" err="1">
                <a:solidFill>
                  <a:schemeClr val="tx2">
                    <a:lumMod val="50000"/>
                  </a:schemeClr>
                </a:solidFill>
                <a:latin typeface="Berlin Sans FB" panose="020E0602020502020306" pitchFamily="34" charset="77"/>
              </a:rPr>
              <a:t>Santovka</a:t>
            </a:r>
            <a:r>
              <a:rPr lang="en-GB" dirty="0">
                <a:solidFill>
                  <a:schemeClr val="tx2">
                    <a:lumMod val="50000"/>
                  </a:schemeClr>
                </a:solidFill>
                <a:latin typeface="Berlin Sans FB" panose="020E0602020502020306" pitchFamily="34" charset="77"/>
              </a:rPr>
              <a:t> </a:t>
            </a:r>
          </a:p>
          <a:p>
            <a:pPr>
              <a:lnSpc>
                <a:spcPct val="150000"/>
              </a:lnSpc>
            </a:pPr>
            <a:r>
              <a:rPr lang="en-GB" dirty="0">
                <a:solidFill>
                  <a:schemeClr val="tx2">
                    <a:lumMod val="50000"/>
                  </a:schemeClr>
                </a:solidFill>
                <a:latin typeface="Berlin Sans FB" panose="020E0602020502020306" pitchFamily="34" charset="77"/>
              </a:rPr>
              <a:t>Centrum – pubs (lunch menus), Indian, Sushi, Burgers, Pizza</a:t>
            </a:r>
          </a:p>
          <a:p>
            <a:pPr>
              <a:lnSpc>
                <a:spcPct val="150000"/>
              </a:lnSpc>
            </a:pPr>
            <a:r>
              <a:rPr lang="en-GB" dirty="0">
                <a:solidFill>
                  <a:schemeClr val="tx2">
                    <a:lumMod val="50000"/>
                  </a:schemeClr>
                </a:solidFill>
                <a:latin typeface="Berlin Sans FB" panose="020E0602020502020306" pitchFamily="34" charset="77"/>
              </a:rPr>
              <a:t>Delivery services- </a:t>
            </a:r>
            <a:r>
              <a:rPr lang="en-GB" dirty="0" err="1">
                <a:solidFill>
                  <a:schemeClr val="tx2">
                    <a:lumMod val="50000"/>
                  </a:schemeClr>
                </a:solidFill>
                <a:latin typeface="Berlin Sans FB" panose="020E0602020502020306" pitchFamily="34" charset="77"/>
              </a:rPr>
              <a:t>Damejidlo</a:t>
            </a:r>
            <a:r>
              <a:rPr lang="en-GB" dirty="0">
                <a:solidFill>
                  <a:schemeClr val="tx2">
                    <a:lumMod val="50000"/>
                  </a:schemeClr>
                </a:solidFill>
                <a:latin typeface="Berlin Sans FB" panose="020E0602020502020306" pitchFamily="34" charset="77"/>
              </a:rPr>
              <a:t>, </a:t>
            </a:r>
            <a:r>
              <a:rPr lang="en-GB" dirty="0" err="1">
                <a:solidFill>
                  <a:schemeClr val="tx2">
                    <a:lumMod val="50000"/>
                  </a:schemeClr>
                </a:solidFill>
                <a:latin typeface="Berlin Sans FB" panose="020E0602020502020306" pitchFamily="34" charset="77"/>
              </a:rPr>
              <a:t>Wolt</a:t>
            </a:r>
            <a:r>
              <a:rPr lang="en-GB" dirty="0">
                <a:solidFill>
                  <a:schemeClr val="tx2">
                    <a:lumMod val="50000"/>
                  </a:schemeClr>
                </a:solidFill>
                <a:latin typeface="Berlin Sans FB" panose="020E0602020502020306" pitchFamily="34" charset="77"/>
              </a:rPr>
              <a:t> (</a:t>
            </a:r>
            <a:r>
              <a:rPr lang="en-GB" dirty="0" err="1">
                <a:solidFill>
                  <a:schemeClr val="tx2">
                    <a:lumMod val="50000"/>
                  </a:schemeClr>
                </a:solidFill>
                <a:latin typeface="Berlin Sans FB" panose="020E0602020502020306" pitchFamily="34" charset="77"/>
              </a:rPr>
              <a:t>webistes</a:t>
            </a:r>
            <a:r>
              <a:rPr lang="en-GB" dirty="0">
                <a:solidFill>
                  <a:schemeClr val="tx2">
                    <a:lumMod val="50000"/>
                  </a:schemeClr>
                </a:solidFill>
                <a:latin typeface="Berlin Sans FB" panose="020E0602020502020306" pitchFamily="34" charset="77"/>
              </a:rPr>
              <a:t> and apps available)</a:t>
            </a:r>
          </a:p>
          <a:p>
            <a:pPr>
              <a:lnSpc>
                <a:spcPct val="150000"/>
              </a:lnSpc>
            </a:pPr>
            <a:r>
              <a:rPr lang="en-GB" dirty="0" err="1">
                <a:solidFill>
                  <a:schemeClr val="tx2">
                    <a:lumMod val="50000"/>
                  </a:schemeClr>
                </a:solidFill>
                <a:latin typeface="Berlin Sans FB" panose="020E0602020502020306" pitchFamily="34" charset="77"/>
              </a:rPr>
              <a:t>Menzas</a:t>
            </a:r>
            <a:r>
              <a:rPr lang="en-GB" dirty="0">
                <a:solidFill>
                  <a:schemeClr val="tx2">
                    <a:lumMod val="50000"/>
                  </a:schemeClr>
                </a:solidFill>
                <a:latin typeface="Berlin Sans FB" panose="020E0602020502020306" pitchFamily="34" charset="77"/>
              </a:rPr>
              <a:t> – Food Credit via Portal (Hearty, Cheap, </a:t>
            </a:r>
            <a:r>
              <a:rPr lang="en-GB" dirty="0" err="1">
                <a:solidFill>
                  <a:schemeClr val="tx2">
                    <a:lumMod val="50000"/>
                  </a:schemeClr>
                </a:solidFill>
                <a:latin typeface="Berlin Sans FB" panose="020E0602020502020306" pitchFamily="34" charset="77"/>
              </a:rPr>
              <a:t>Preorder</a:t>
            </a:r>
            <a:r>
              <a:rPr lang="en-GB" dirty="0">
                <a:solidFill>
                  <a:schemeClr val="tx2">
                    <a:lumMod val="50000"/>
                  </a:schemeClr>
                </a:solidFill>
                <a:latin typeface="Berlin Sans FB" panose="020E0602020502020306" pitchFamily="34" charset="77"/>
              </a:rPr>
              <a:t>)</a:t>
            </a:r>
          </a:p>
        </p:txBody>
      </p:sp>
      <p:pic>
        <p:nvPicPr>
          <p:cNvPr id="6" name="Picture 5">
            <a:extLst>
              <a:ext uri="{FF2B5EF4-FFF2-40B4-BE49-F238E27FC236}">
                <a16:creationId xmlns:a16="http://schemas.microsoft.com/office/drawing/2014/main" id="{B833E17F-C57A-384D-BC18-418A42306B8A}"/>
              </a:ext>
            </a:extLst>
          </p:cNvPr>
          <p:cNvPicPr>
            <a:picLocks noChangeAspect="1"/>
          </p:cNvPicPr>
          <p:nvPr/>
        </p:nvPicPr>
        <p:blipFill>
          <a:blip r:embed="rId3"/>
          <a:stretch>
            <a:fillRect/>
          </a:stretch>
        </p:blipFill>
        <p:spPr>
          <a:xfrm>
            <a:off x="5003006" y="369888"/>
            <a:ext cx="2185987" cy="1201308"/>
          </a:xfrm>
          <a:prstGeom prst="rect">
            <a:avLst/>
          </a:prstGeom>
        </p:spPr>
      </p:pic>
    </p:spTree>
    <p:extLst>
      <p:ext uri="{BB962C8B-B14F-4D97-AF65-F5344CB8AC3E}">
        <p14:creationId xmlns:p14="http://schemas.microsoft.com/office/powerpoint/2010/main" val="13454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color Background Images | Free iPhone &amp;amp; Zoom HD Wallpapers &amp;amp; Vectors -  rawpixel">
            <a:extLst>
              <a:ext uri="{FF2B5EF4-FFF2-40B4-BE49-F238E27FC236}">
                <a16:creationId xmlns:a16="http://schemas.microsoft.com/office/drawing/2014/main" id="{8167189E-1191-5948-A36C-D67BC458459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0248B3-DD98-AD4E-B987-7FB7EC5EF99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A0FE7C0-E01B-164C-A53B-51C79F52AEDD}"/>
              </a:ext>
            </a:extLst>
          </p:cNvPr>
          <p:cNvSpPr>
            <a:spLocks noGrp="1"/>
          </p:cNvSpPr>
          <p:nvPr>
            <p:ph idx="1"/>
          </p:nvPr>
        </p:nvSpPr>
        <p:spPr/>
        <p:txBody>
          <a:bodyPr>
            <a:normAutofit/>
          </a:bodyPr>
          <a:lstStyle/>
          <a:p>
            <a:pPr marL="0" indent="0" algn="ctr">
              <a:buNone/>
            </a:pPr>
            <a:endParaRPr lang="en-US" sz="4400" dirty="0">
              <a:latin typeface="Berlin Sans FB" panose="020E0602020502020306" pitchFamily="34" charset="77"/>
            </a:endParaRPr>
          </a:p>
          <a:p>
            <a:pPr marL="0" indent="0" algn="ctr">
              <a:buNone/>
            </a:pPr>
            <a:r>
              <a:rPr lang="en-US" sz="4400" dirty="0">
                <a:latin typeface="Berlin Sans FB" panose="020E0602020502020306" pitchFamily="34" charset="77"/>
              </a:rPr>
              <a:t>TRAVEL!</a:t>
            </a:r>
          </a:p>
        </p:txBody>
      </p:sp>
    </p:spTree>
    <p:extLst>
      <p:ext uri="{BB962C8B-B14F-4D97-AF65-F5344CB8AC3E}">
        <p14:creationId xmlns:p14="http://schemas.microsoft.com/office/powerpoint/2010/main" val="1430114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915</Words>
  <Application>Microsoft Office PowerPoint</Application>
  <PresentationFormat>Širokoúhlá obrazovka</PresentationFormat>
  <Paragraphs>188</Paragraphs>
  <Slides>45</Slides>
  <Notes>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45</vt:i4>
      </vt:variant>
    </vt:vector>
  </HeadingPairs>
  <TitlesOfParts>
    <vt:vector size="53" baseType="lpstr">
      <vt:lpstr>Aharoni</vt:lpstr>
      <vt:lpstr>Arial</vt:lpstr>
      <vt:lpstr>Berlin Sans FB</vt:lpstr>
      <vt:lpstr>Calibri</vt:lpstr>
      <vt:lpstr>Calibri Light</vt:lpstr>
      <vt:lpstr>Roboto</vt:lpstr>
      <vt:lpstr>Wingdings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APPS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PEPA</dc:title>
  <dc:creator>mayurijey@gmail.com</dc:creator>
  <cp:lastModifiedBy>Melcrova Jitka</cp:lastModifiedBy>
  <cp:revision>5</cp:revision>
  <dcterms:created xsi:type="dcterms:W3CDTF">2021-09-13T17:32:23Z</dcterms:created>
  <dcterms:modified xsi:type="dcterms:W3CDTF">2021-09-22T05:02:54Z</dcterms:modified>
</cp:coreProperties>
</file>