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sldIdLst>
    <p:sldId id="258" r:id="rId5"/>
    <p:sldId id="259" r:id="rId6"/>
    <p:sldId id="260" r:id="rId7"/>
    <p:sldId id="264" r:id="rId8"/>
    <p:sldId id="263" r:id="rId9"/>
    <p:sldId id="266" r:id="rId10"/>
    <p:sldId id="269" r:id="rId11"/>
    <p:sldId id="301" r:id="rId12"/>
    <p:sldId id="270" r:id="rId13"/>
    <p:sldId id="276" r:id="rId14"/>
    <p:sldId id="302" r:id="rId15"/>
    <p:sldId id="274" r:id="rId16"/>
    <p:sldId id="275" r:id="rId17"/>
    <p:sldId id="272" r:id="rId18"/>
    <p:sldId id="281" r:id="rId19"/>
    <p:sldId id="292" r:id="rId20"/>
    <p:sldId id="291" r:id="rId21"/>
    <p:sldId id="296" r:id="rId22"/>
    <p:sldId id="293" r:id="rId23"/>
    <p:sldId id="282" r:id="rId24"/>
    <p:sldId id="300" r:id="rId25"/>
    <p:sldId id="284" r:id="rId26"/>
    <p:sldId id="298" r:id="rId27"/>
    <p:sldId id="265" r:id="rId28"/>
    <p:sldId id="279" r:id="rId29"/>
    <p:sldId id="280" r:id="rId30"/>
    <p:sldId id="294" r:id="rId31"/>
    <p:sldId id="285" r:id="rId32"/>
    <p:sldId id="287" r:id="rId33"/>
    <p:sldId id="299" r:id="rId34"/>
  </p:sldIdLst>
  <p:sldSz cx="8999538" cy="6840538"/>
  <p:notesSz cx="6807200" cy="9939338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72" y="96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1243013"/>
            <a:ext cx="44100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afeq.upol.cz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pol.cz/" TargetMode="External"/><Relationship Id="rId2" Type="http://schemas.openxmlformats.org/officeDocument/2006/relationships/hyperlink" Target="https://wiki.upol.cz/upwiki/Pristup_k_pocitacove_siti/en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mailto:tomas.kopecny@upol.cz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va.hejduskova@upol.cz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nihovnaUP" TargetMode="External"/><Relationship Id="rId2" Type="http://schemas.openxmlformats.org/officeDocument/2006/relationships/hyperlink" Target="http://www.knihovna.upol.cz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ana.subova@upol.cz" TargetMode="External"/><Relationship Id="rId2" Type="http://schemas.openxmlformats.org/officeDocument/2006/relationships/hyperlink" Target="mailto:klf@upol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9692" y="3860422"/>
            <a:ext cx="7755785" cy="1698878"/>
          </a:xfrm>
        </p:spPr>
        <p:txBody>
          <a:bodyPr>
            <a:noAutofit/>
          </a:bodyPr>
          <a:lstStyle/>
          <a:p>
            <a:r>
              <a:rPr lang="cs-CZ" sz="4000" dirty="0"/>
              <a:t>PALACKÝ UNIVERSITY LIBRARY</a:t>
            </a:r>
            <a:br>
              <a:rPr lang="cs-CZ" sz="4000" dirty="0"/>
            </a:br>
            <a:br>
              <a:rPr lang="cs-CZ" sz="4000" dirty="0"/>
            </a:br>
            <a:r>
              <a:rPr lang="cs-CZ" sz="3200" dirty="0"/>
              <a:t>12/09/2023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18" y="147621"/>
            <a:ext cx="1781020" cy="10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1612" y="329612"/>
            <a:ext cx="5157926" cy="1056341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/>
              <a:t>Medical</a:t>
            </a:r>
            <a:r>
              <a:rPr lang="cs-CZ" sz="2800" dirty="0"/>
              <a:t> Library</a:t>
            </a:r>
            <a:br>
              <a:rPr lang="cs-CZ" sz="2800" dirty="0"/>
            </a:br>
            <a:r>
              <a:rPr lang="cs-CZ" altLang="cs-CZ" sz="2800" dirty="0" err="1"/>
              <a:t>Facilities</a:t>
            </a:r>
            <a:r>
              <a:rPr lang="cs-CZ" altLang="cs-CZ" sz="2800" dirty="0"/>
              <a:t> &amp; </a:t>
            </a:r>
            <a:r>
              <a:rPr lang="cs-CZ" altLang="cs-CZ" sz="2800" dirty="0" err="1"/>
              <a:t>Services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138" y="1716718"/>
            <a:ext cx="3092335" cy="48288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cs-CZ" altLang="cs-CZ" sz="1200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200" dirty="0" err="1"/>
              <a:t>Loan</a:t>
            </a:r>
            <a:r>
              <a:rPr lang="cs-CZ" sz="1200" dirty="0"/>
              <a:t> </a:t>
            </a:r>
            <a:r>
              <a:rPr lang="cs-CZ" sz="1200" dirty="0" err="1"/>
              <a:t>services</a:t>
            </a:r>
            <a:r>
              <a:rPr lang="cs-CZ" sz="1200" dirty="0"/>
              <a:t> (</a:t>
            </a:r>
            <a:r>
              <a:rPr lang="cs-CZ" sz="1200" b="1" dirty="0"/>
              <a:t>max. 15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  <a:r>
              <a:rPr lang="cs-CZ" sz="1200" b="1" dirty="0" err="1"/>
              <a:t>loans</a:t>
            </a:r>
            <a:r>
              <a:rPr lang="cs-CZ" sz="1200" b="1" dirty="0"/>
              <a:t> per student</a:t>
            </a:r>
            <a:r>
              <a:rPr lang="cs-CZ" sz="1200" dirty="0"/>
              <a:t>), </a:t>
            </a:r>
            <a:r>
              <a:rPr lang="cs-CZ" sz="1200" dirty="0" err="1"/>
              <a:t>medical</a:t>
            </a:r>
            <a:r>
              <a:rPr lang="cs-CZ" sz="1200" dirty="0"/>
              <a:t> books &amp; e-books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200" dirty="0" err="1"/>
              <a:t>Rich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collection</a:t>
            </a:r>
            <a:r>
              <a:rPr lang="cs-CZ" altLang="cs-CZ" sz="1200" dirty="0"/>
              <a:t> of Czech and international </a:t>
            </a:r>
            <a:r>
              <a:rPr lang="cs-CZ" altLang="cs-CZ" sz="1200" dirty="0" err="1"/>
              <a:t>medical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journals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print</a:t>
            </a:r>
            <a:r>
              <a:rPr lang="cs-CZ" altLang="cs-CZ" sz="1200" dirty="0"/>
              <a:t> and e-</a:t>
            </a:r>
            <a:r>
              <a:rPr lang="cs-CZ" altLang="cs-CZ" sz="1200" dirty="0" err="1"/>
              <a:t>versions</a:t>
            </a:r>
            <a:endParaRPr lang="cs-CZ" sz="1200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200" dirty="0"/>
              <a:t>Study </a:t>
            </a:r>
            <a:r>
              <a:rPr lang="cs-CZ" sz="1200" dirty="0" err="1"/>
              <a:t>rooms</a:t>
            </a:r>
            <a:r>
              <a:rPr lang="cs-CZ" sz="1200" dirty="0"/>
              <a:t>, </a:t>
            </a:r>
            <a:r>
              <a:rPr lang="cs-CZ" sz="1200" dirty="0" err="1"/>
              <a:t>relaxing</a:t>
            </a:r>
            <a:r>
              <a:rPr lang="cs-CZ" sz="1200" dirty="0"/>
              <a:t> </a:t>
            </a:r>
            <a:r>
              <a:rPr lang="cs-CZ" sz="1200" dirty="0" err="1"/>
              <a:t>corners</a:t>
            </a:r>
            <a:endParaRPr lang="cs-CZ" sz="1200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200" dirty="0" err="1"/>
              <a:t>Computers</a:t>
            </a:r>
            <a:r>
              <a:rPr lang="cs-CZ" sz="1200" dirty="0"/>
              <a:t>, Internet, free Wifi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200" dirty="0"/>
              <a:t>Access to </a:t>
            </a:r>
            <a:r>
              <a:rPr lang="cs-CZ" sz="1200" dirty="0" err="1"/>
              <a:t>electronic</a:t>
            </a:r>
            <a:r>
              <a:rPr lang="cs-CZ" sz="1200" dirty="0"/>
              <a:t> </a:t>
            </a:r>
            <a:r>
              <a:rPr lang="cs-CZ" sz="1200" dirty="0" err="1"/>
              <a:t>information</a:t>
            </a:r>
            <a:r>
              <a:rPr lang="cs-CZ" sz="1200" dirty="0"/>
              <a:t> </a:t>
            </a:r>
            <a:r>
              <a:rPr lang="cs-CZ" sz="1200" dirty="0" err="1"/>
              <a:t>resources</a:t>
            </a:r>
            <a:endParaRPr lang="cs-CZ" sz="1200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200" dirty="0" err="1"/>
              <a:t>Information</a:t>
            </a:r>
            <a:r>
              <a:rPr lang="cs-CZ" sz="1200" dirty="0"/>
              <a:t> </a:t>
            </a:r>
            <a:r>
              <a:rPr lang="cs-CZ" sz="1200" dirty="0" err="1"/>
              <a:t>services</a:t>
            </a:r>
            <a:r>
              <a:rPr lang="cs-CZ" sz="1200" dirty="0"/>
              <a:t>, </a:t>
            </a:r>
            <a:r>
              <a:rPr lang="cs-CZ" sz="1200" dirty="0" err="1"/>
              <a:t>consultations</a:t>
            </a:r>
            <a:r>
              <a:rPr lang="cs-CZ" sz="1200" dirty="0"/>
              <a:t>, </a:t>
            </a:r>
            <a:r>
              <a:rPr lang="cs-CZ" sz="1200" dirty="0" err="1"/>
              <a:t>literature</a:t>
            </a:r>
            <a:r>
              <a:rPr lang="cs-CZ" sz="1200" dirty="0"/>
              <a:t> </a:t>
            </a:r>
            <a:r>
              <a:rPr lang="cs-CZ" sz="1200" dirty="0" err="1"/>
              <a:t>search</a:t>
            </a:r>
            <a:r>
              <a:rPr lang="cs-CZ" sz="1200" dirty="0"/>
              <a:t> </a:t>
            </a:r>
            <a:r>
              <a:rPr lang="cs-CZ" sz="1200" dirty="0" err="1"/>
              <a:t>services</a:t>
            </a:r>
            <a:endParaRPr lang="cs-CZ" sz="1200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200" dirty="0" err="1"/>
              <a:t>Copying</a:t>
            </a:r>
            <a:r>
              <a:rPr lang="cs-CZ" sz="1200" dirty="0"/>
              <a:t>, </a:t>
            </a:r>
            <a:r>
              <a:rPr lang="cs-CZ" sz="1200" dirty="0" err="1"/>
              <a:t>printing</a:t>
            </a:r>
            <a:r>
              <a:rPr lang="cs-CZ" sz="1200" dirty="0"/>
              <a:t> – </a:t>
            </a:r>
            <a:r>
              <a:rPr lang="cs-CZ" sz="1200" b="1" dirty="0" err="1"/>
              <a:t>Your</a:t>
            </a:r>
            <a:r>
              <a:rPr lang="cs-CZ" sz="1200" b="1" dirty="0"/>
              <a:t> ISIC </a:t>
            </a:r>
            <a:r>
              <a:rPr lang="en-US" sz="1200" b="1" dirty="0"/>
              <a:t>cards can be pre-charged </a:t>
            </a:r>
            <a:r>
              <a:rPr lang="cs-CZ" sz="1200" b="1" dirty="0"/>
              <a:t>by </a:t>
            </a:r>
            <a:r>
              <a:rPr lang="cs-CZ" sz="1200" b="1" dirty="0" err="1"/>
              <a:t>the</a:t>
            </a:r>
            <a:r>
              <a:rPr lang="cs-CZ" sz="1200" b="1" dirty="0"/>
              <a:t> </a:t>
            </a:r>
            <a:r>
              <a:rPr lang="cs-CZ" sz="1200" b="1" dirty="0" err="1"/>
              <a:t>staff</a:t>
            </a:r>
            <a:r>
              <a:rPr lang="cs-CZ" sz="1200" b="1" dirty="0"/>
              <a:t> of </a:t>
            </a:r>
            <a:r>
              <a:rPr lang="cs-CZ" sz="1200" b="1" dirty="0" err="1"/>
              <a:t>the</a:t>
            </a:r>
            <a:r>
              <a:rPr lang="en-US" sz="1200" b="1" dirty="0"/>
              <a:t> Medical Library</a:t>
            </a:r>
            <a:endParaRPr lang="cs-CZ" sz="1200" b="1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200" dirty="0"/>
              <a:t>Scanner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cs-CZ" sz="12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200" dirty="0"/>
          </a:p>
          <a:p>
            <a:pPr>
              <a:buFontTx/>
              <a:buChar char="-"/>
            </a:pPr>
            <a:endParaRPr lang="cs-CZ" sz="1200" dirty="0"/>
          </a:p>
          <a:p>
            <a:pPr>
              <a:buFontTx/>
              <a:buChar char="-"/>
            </a:pPr>
            <a:endParaRPr lang="cs-CZ" sz="1200" dirty="0"/>
          </a:p>
          <a:p>
            <a:pPr>
              <a:buFontTx/>
              <a:buChar char="-"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135341" y="1385953"/>
            <a:ext cx="3549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27DC5D4-C183-4869-95AA-4C1DF6A8B0EF}"/>
              </a:ext>
            </a:extLst>
          </p:cNvPr>
          <p:cNvSpPr txBox="1">
            <a:spLocks/>
          </p:cNvSpPr>
          <p:nvPr/>
        </p:nvSpPr>
        <p:spPr>
          <a:xfrm>
            <a:off x="997340" y="857782"/>
            <a:ext cx="7004858" cy="1323439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cs-CZ" altLang="cs-CZ" sz="7200" dirty="0"/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cs-CZ" sz="8000" b="1" dirty="0">
                <a:solidFill>
                  <a:srgbClr val="FF0000"/>
                </a:solidFill>
              </a:rPr>
              <a:t>https://www.knihovna.upol.cz/en/services/</a:t>
            </a:r>
            <a:endParaRPr lang="cs-CZ" sz="72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sz="1800" dirty="0"/>
          </a:p>
          <a:p>
            <a:pPr algn="ctr">
              <a:buFontTx/>
              <a:buChar char="-"/>
            </a:pPr>
            <a:endParaRPr lang="cs-CZ" dirty="0"/>
          </a:p>
          <a:p>
            <a:pPr algn="ctr">
              <a:buFontTx/>
              <a:buChar char="-"/>
            </a:pPr>
            <a:endParaRPr lang="cs-CZ" dirty="0"/>
          </a:p>
          <a:p>
            <a:pPr algn="ctr">
              <a:buFontTx/>
              <a:buChar char="-"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6A499D-1E9F-4168-B615-54665D73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613" y="2486208"/>
            <a:ext cx="4807787" cy="30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6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4C6DFD-528D-4D3C-8851-21FE195D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39" y="4256775"/>
            <a:ext cx="4275159" cy="2324571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B5CCE3-C7EA-4398-BF2E-24AF3C7E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496291"/>
            <a:ext cx="4779819" cy="4862946"/>
          </a:xfrm>
        </p:spPr>
        <p:txBody>
          <a:bodyPr/>
          <a:lstStyle/>
          <a:p>
            <a:r>
              <a:rPr lang="cs-CZ" b="1" dirty="0" err="1"/>
              <a:t>Loan</a:t>
            </a:r>
            <a:r>
              <a:rPr lang="cs-CZ" b="1" dirty="0"/>
              <a:t> </a:t>
            </a:r>
            <a:r>
              <a:rPr lang="cs-CZ" b="1" dirty="0" err="1"/>
              <a:t>services</a:t>
            </a:r>
            <a:r>
              <a:rPr lang="cs-CZ" b="1" dirty="0"/>
              <a:t> (</a:t>
            </a:r>
            <a:r>
              <a:rPr lang="cs-CZ" b="1" dirty="0" err="1"/>
              <a:t>english</a:t>
            </a:r>
            <a:r>
              <a:rPr lang="cs-CZ" b="1" dirty="0"/>
              <a:t> </a:t>
            </a:r>
            <a:r>
              <a:rPr lang="cs-CZ" b="1" dirty="0" err="1"/>
              <a:t>medical</a:t>
            </a:r>
            <a:r>
              <a:rPr lang="cs-CZ" b="1" dirty="0"/>
              <a:t> </a:t>
            </a:r>
            <a:r>
              <a:rPr lang="cs-CZ" b="1" dirty="0" err="1"/>
              <a:t>books</a:t>
            </a:r>
            <a:r>
              <a:rPr lang="cs-CZ" b="1" dirty="0"/>
              <a:t>, </a:t>
            </a:r>
            <a:r>
              <a:rPr lang="cs-CZ" b="1" dirty="0" err="1"/>
              <a:t>textbooks</a:t>
            </a:r>
            <a:r>
              <a:rPr lang="cs-CZ" b="1" dirty="0"/>
              <a:t>, </a:t>
            </a:r>
            <a:r>
              <a:rPr lang="cs-CZ" b="1" dirty="0" err="1"/>
              <a:t>databases</a:t>
            </a:r>
            <a:r>
              <a:rPr lang="cs-CZ" b="1" dirty="0"/>
              <a:t>, </a:t>
            </a:r>
            <a:r>
              <a:rPr lang="cs-CZ" b="1" dirty="0" err="1"/>
              <a:t>foreign</a:t>
            </a:r>
            <a:r>
              <a:rPr lang="cs-CZ" b="1" dirty="0"/>
              <a:t> </a:t>
            </a:r>
            <a:r>
              <a:rPr lang="cs-CZ" b="1" dirty="0" err="1"/>
              <a:t>journals</a:t>
            </a:r>
            <a:r>
              <a:rPr lang="cs-CZ" b="1" dirty="0"/>
              <a:t>…)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Loan</a:t>
            </a:r>
            <a:r>
              <a:rPr lang="cs-CZ" b="1" dirty="0">
                <a:solidFill>
                  <a:srgbClr val="FF0000"/>
                </a:solidFill>
              </a:rPr>
              <a:t> period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30 </a:t>
            </a:r>
            <a:r>
              <a:rPr lang="cs-CZ" b="1" dirty="0" err="1">
                <a:solidFill>
                  <a:srgbClr val="FF0000"/>
                </a:solidFill>
              </a:rPr>
              <a:t>days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err="1">
                <a:solidFill>
                  <a:srgbClr val="FF0000"/>
                </a:solidFill>
              </a:rPr>
              <a:t>You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borrow</a:t>
            </a:r>
            <a:r>
              <a:rPr lang="cs-CZ" b="1" dirty="0">
                <a:solidFill>
                  <a:srgbClr val="FF0000"/>
                </a:solidFill>
              </a:rPr>
              <a:t> max. 15 </a:t>
            </a:r>
            <a:r>
              <a:rPr lang="cs-CZ" b="1" dirty="0" err="1">
                <a:solidFill>
                  <a:srgbClr val="FF0000"/>
                </a:solidFill>
              </a:rPr>
              <a:t>books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err="1">
                <a:solidFill>
                  <a:srgbClr val="FF0000"/>
                </a:solidFill>
              </a:rPr>
              <a:t>You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prolong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your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loans</a:t>
            </a:r>
            <a:r>
              <a:rPr lang="cs-CZ" b="1" dirty="0">
                <a:solidFill>
                  <a:srgbClr val="FF0000"/>
                </a:solidFill>
              </a:rPr>
              <a:t> 3x</a:t>
            </a:r>
          </a:p>
          <a:p>
            <a:r>
              <a:rPr lang="cs-CZ" b="1" dirty="0"/>
              <a:t>→ </a:t>
            </a:r>
            <a:r>
              <a:rPr lang="cs-CZ" dirty="0"/>
              <a:t>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telephone</a:t>
            </a:r>
            <a:r>
              <a:rPr lang="cs-CZ" dirty="0"/>
              <a:t>, e-mail, </a:t>
            </a:r>
            <a:r>
              <a:rPr lang="cs-CZ" dirty="0" err="1"/>
              <a:t>personaly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login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union </a:t>
            </a:r>
            <a:r>
              <a:rPr lang="cs-CZ" dirty="0" err="1"/>
              <a:t>catalogue</a:t>
            </a:r>
            <a:endParaRPr lang="cs-CZ" dirty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→ </a:t>
            </a:r>
            <a:r>
              <a:rPr lang="cs-CZ" altLang="cs-CZ" b="1" dirty="0" err="1"/>
              <a:t>You</a:t>
            </a:r>
            <a:r>
              <a:rPr lang="cs-CZ" altLang="cs-CZ" b="1" dirty="0"/>
              <a:t> </a:t>
            </a:r>
            <a:r>
              <a:rPr lang="cs-CZ" altLang="cs-CZ" b="1" dirty="0" err="1"/>
              <a:t>can</a:t>
            </a:r>
            <a:r>
              <a:rPr lang="cs-CZ" altLang="cs-CZ" b="1" dirty="0"/>
              <a:t> </a:t>
            </a:r>
            <a:r>
              <a:rPr lang="cs-CZ" altLang="cs-CZ" b="1" dirty="0" err="1"/>
              <a:t>prolong</a:t>
            </a:r>
            <a:r>
              <a:rPr lang="cs-CZ" altLang="cs-CZ" b="1" dirty="0"/>
              <a:t> </a:t>
            </a:r>
            <a:r>
              <a:rPr lang="cs-CZ" altLang="cs-CZ" b="1" dirty="0" err="1"/>
              <a:t>if</a:t>
            </a:r>
            <a:r>
              <a:rPr lang="cs-CZ" altLang="cs-CZ" b="1" dirty="0"/>
              <a:t> </a:t>
            </a:r>
            <a:r>
              <a:rPr lang="cs-CZ" altLang="cs-CZ" b="1" dirty="0" err="1"/>
              <a:t>there</a:t>
            </a:r>
            <a:r>
              <a:rPr lang="cs-CZ" altLang="cs-CZ" b="1" dirty="0"/>
              <a:t> </a:t>
            </a:r>
            <a:r>
              <a:rPr lang="cs-CZ" altLang="cs-CZ" b="1" dirty="0" err="1"/>
              <a:t>is</a:t>
            </a:r>
            <a:r>
              <a:rPr lang="cs-CZ" altLang="cs-CZ" b="1" dirty="0"/>
              <a:t> no </a:t>
            </a:r>
            <a:r>
              <a:rPr lang="cs-CZ" altLang="cs-CZ" b="1" dirty="0" err="1"/>
              <a:t>reservation</a:t>
            </a:r>
            <a:r>
              <a:rPr lang="cs-CZ" altLang="cs-CZ" b="1" dirty="0"/>
              <a:t> </a:t>
            </a:r>
            <a:r>
              <a:rPr lang="cs-CZ" altLang="cs-CZ" b="1" dirty="0" err="1"/>
              <a:t>or</a:t>
            </a:r>
            <a:r>
              <a:rPr lang="cs-CZ" altLang="cs-CZ" b="1" dirty="0"/>
              <a:t> no fine </a:t>
            </a:r>
            <a:r>
              <a:rPr lang="cs-CZ" altLang="cs-CZ" b="1" dirty="0" err="1"/>
              <a:t>for</a:t>
            </a:r>
            <a:r>
              <a:rPr lang="cs-CZ" altLang="cs-CZ" b="1" dirty="0"/>
              <a:t> </a:t>
            </a: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/>
              <a:t>book</a:t>
            </a:r>
            <a:r>
              <a:rPr lang="cs-CZ" altLang="cs-CZ" b="1" dirty="0"/>
              <a:t>!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FD1C821-0842-4ED8-9A98-2660F0AB682D}"/>
              </a:ext>
            </a:extLst>
          </p:cNvPr>
          <p:cNvSpPr txBox="1">
            <a:spLocks/>
          </p:cNvSpPr>
          <p:nvPr/>
        </p:nvSpPr>
        <p:spPr>
          <a:xfrm>
            <a:off x="4148050" y="568171"/>
            <a:ext cx="4623087" cy="105634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2800"/>
              <a:t>Medical Library </a:t>
            </a:r>
            <a:br>
              <a:rPr lang="cs-CZ" sz="2800"/>
            </a:br>
            <a:r>
              <a:rPr lang="cs-CZ" altLang="cs-CZ" sz="2800"/>
              <a:t>Facilities &amp; Services</a:t>
            </a:r>
            <a:endParaRPr lang="cs-CZ" sz="2800" dirty="0"/>
          </a:p>
        </p:txBody>
      </p:sp>
      <p:pic>
        <p:nvPicPr>
          <p:cNvPr id="7" name="Zástupný symbol pro obsah 5">
            <a:extLst>
              <a:ext uri="{FF2B5EF4-FFF2-40B4-BE49-F238E27FC236}">
                <a16:creationId xmlns:a16="http://schemas.microsoft.com/office/drawing/2014/main" id="{F5EF321F-47D3-4F15-8F33-E6B7519C8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6" y="1667303"/>
            <a:ext cx="3099428" cy="23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5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8050" y="568171"/>
            <a:ext cx="4623087" cy="1056341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/>
              <a:t>Medical</a:t>
            </a:r>
            <a:r>
              <a:rPr lang="cs-CZ" sz="2800" dirty="0"/>
              <a:t> Library </a:t>
            </a:r>
            <a:br>
              <a:rPr lang="cs-CZ" sz="2800" dirty="0"/>
            </a:br>
            <a:r>
              <a:rPr lang="cs-CZ" altLang="cs-CZ" sz="2800" dirty="0" err="1"/>
              <a:t>Facilities</a:t>
            </a:r>
            <a:r>
              <a:rPr lang="cs-CZ" altLang="cs-CZ" sz="2800" dirty="0"/>
              <a:t> &amp; </a:t>
            </a:r>
            <a:r>
              <a:rPr lang="cs-CZ" altLang="cs-CZ" sz="2800" dirty="0" err="1"/>
              <a:t>Services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451" y="1491449"/>
            <a:ext cx="7560000" cy="454819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  <a:defRPr/>
            </a:pPr>
            <a:endParaRPr 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´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60347" y="1624512"/>
            <a:ext cx="3919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Overdue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fine: 2.- CZK per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1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80000"/>
              </a:lnSpc>
            </a:pPr>
            <a:endParaRPr lang="cs-CZ" altLang="cs-CZ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books are In-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stripe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overnight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9.00 </a:t>
            </a:r>
            <a:r>
              <a:rPr lang="cs-CZ" alt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cs-CZ" alt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50000"/>
              </a:lnSpc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DD080B-BA85-417E-9BE8-F39F68EC6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21" y="3846473"/>
            <a:ext cx="3629516" cy="2722137"/>
          </a:xfrm>
          <a:prstGeom prst="rect">
            <a:avLst/>
          </a:prstGeom>
        </p:spPr>
      </p:pic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51" y="1624512"/>
            <a:ext cx="3629516" cy="27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4552" y="398991"/>
            <a:ext cx="4784985" cy="1056341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/>
              <a:t>Medical</a:t>
            </a:r>
            <a:r>
              <a:rPr lang="cs-CZ" sz="2800" dirty="0"/>
              <a:t> Library </a:t>
            </a:r>
            <a:br>
              <a:rPr lang="cs-CZ" sz="2800" dirty="0"/>
            </a:br>
            <a:r>
              <a:rPr lang="cs-CZ" altLang="cs-CZ" sz="2800" dirty="0" err="1"/>
              <a:t>Facilities</a:t>
            </a:r>
            <a:r>
              <a:rPr lang="cs-CZ" altLang="cs-CZ" sz="2800" dirty="0"/>
              <a:t> &amp; </a:t>
            </a:r>
            <a:r>
              <a:rPr lang="cs-CZ" altLang="cs-CZ" sz="2800" dirty="0" err="1"/>
              <a:t>Services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451" y="1491449"/>
            <a:ext cx="7560000" cy="454819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  <a:defRPr/>
            </a:pPr>
            <a:endParaRPr 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77035" y="1419216"/>
            <a:ext cx="34726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Returning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→</a:t>
            </a:r>
            <a:endParaRPr lang="cs-CZ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Library</a:t>
            </a:r>
          </a:p>
          <a:p>
            <a:pPr marL="457200" indent="-457200">
              <a:buAutoNum type="arabicPeriod"/>
            </a:pP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in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cs-CZ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Bibliobox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front of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endParaRPr lang="cs-CZ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return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bibliobox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24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77" y="1505087"/>
            <a:ext cx="2361937" cy="31386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746A7C-55FE-46B9-BADA-AB924699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25" y="2564443"/>
            <a:ext cx="2254984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7556" y="568171"/>
            <a:ext cx="4423581" cy="1056341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/>
              <a:t>Medical</a:t>
            </a:r>
            <a:r>
              <a:rPr lang="cs-CZ" sz="2800" dirty="0"/>
              <a:t> Library </a:t>
            </a:r>
            <a:br>
              <a:rPr lang="cs-CZ" sz="2800" dirty="0"/>
            </a:br>
            <a:r>
              <a:rPr lang="cs-CZ" altLang="cs-CZ" sz="2800" dirty="0" err="1"/>
              <a:t>Facilities</a:t>
            </a:r>
            <a:r>
              <a:rPr lang="cs-CZ" altLang="cs-CZ" sz="2800" dirty="0"/>
              <a:t> &amp; </a:t>
            </a:r>
            <a:r>
              <a:rPr lang="cs-CZ" altLang="cs-CZ" sz="2800" dirty="0" err="1"/>
              <a:t>Services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451" y="1491449"/>
            <a:ext cx="7560000" cy="454819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  <a:defRPr/>
            </a:pPr>
            <a:endParaRPr 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15936" y="1666215"/>
            <a:ext cx="3549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Self-Service</a:t>
            </a: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potomkov\Documents\DATA\PROVOZ\Dohody - formuláře\P103004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3" y="2267468"/>
            <a:ext cx="5591907" cy="37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68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789" y="481466"/>
            <a:ext cx="3014374" cy="583438"/>
          </a:xfrm>
        </p:spPr>
        <p:txBody>
          <a:bodyPr>
            <a:normAutofit fontScale="90000"/>
          </a:bodyPr>
          <a:lstStyle/>
          <a:p>
            <a:r>
              <a:rPr lang="cs-CZ" sz="2400" dirty="0" err="1"/>
              <a:t>Medical</a:t>
            </a:r>
            <a:r>
              <a:rPr lang="cs-CZ" sz="2400" dirty="0"/>
              <a:t> Library</a:t>
            </a:r>
            <a:br>
              <a:rPr lang="cs-CZ" sz="2400" dirty="0"/>
            </a:br>
            <a:r>
              <a:rPr lang="cs-CZ" altLang="cs-CZ" sz="2400" dirty="0" err="1"/>
              <a:t>Facilities</a:t>
            </a:r>
            <a:r>
              <a:rPr lang="cs-CZ" altLang="cs-CZ" sz="2400" dirty="0"/>
              <a:t> &amp; </a:t>
            </a:r>
            <a:r>
              <a:rPr lang="cs-CZ" altLang="cs-CZ" sz="2400" dirty="0" err="1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0641" y="1354975"/>
            <a:ext cx="3613477" cy="49200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cs-CZ" sz="2900" b="1" dirty="0" err="1"/>
              <a:t>Printing</a:t>
            </a:r>
            <a:r>
              <a:rPr lang="cs-CZ" sz="2900" b="1" dirty="0"/>
              <a:t> and </a:t>
            </a:r>
            <a:r>
              <a:rPr lang="cs-CZ" sz="2900" b="1" dirty="0" err="1"/>
              <a:t>Copying</a:t>
            </a:r>
            <a:r>
              <a:rPr lang="cs-CZ" sz="2900" b="1" dirty="0"/>
              <a:t> </a:t>
            </a:r>
          </a:p>
          <a:p>
            <a:pPr marL="0" indent="0">
              <a:buNone/>
            </a:pPr>
            <a:r>
              <a:rPr lang="en-US" sz="2900" dirty="0"/>
              <a:t>All library branches are equipped with self-service copying and printing machines.</a:t>
            </a:r>
            <a:endParaRPr lang="cs-CZ" sz="2900" dirty="0"/>
          </a:p>
          <a:p>
            <a:pPr marL="0" indent="0">
              <a:buNone/>
            </a:pPr>
            <a:r>
              <a:rPr lang="en-US" sz="2900" dirty="0"/>
              <a:t>The copying is a paid service</a:t>
            </a:r>
            <a:r>
              <a:rPr lang="cs-CZ" sz="2900" dirty="0"/>
              <a:t>, </a:t>
            </a:r>
            <a:r>
              <a:rPr lang="cs-CZ" sz="2900" dirty="0" err="1"/>
              <a:t>you</a:t>
            </a:r>
            <a:r>
              <a:rPr lang="cs-CZ" sz="2900" dirty="0"/>
              <a:t> use </a:t>
            </a:r>
            <a:r>
              <a:rPr lang="cs-CZ" sz="2900" dirty="0" err="1"/>
              <a:t>your</a:t>
            </a:r>
            <a:r>
              <a:rPr lang="en-US" sz="2900" dirty="0"/>
              <a:t> I</a:t>
            </a:r>
            <a:r>
              <a:rPr lang="cs-CZ" sz="2900" dirty="0"/>
              <a:t>SIC</a:t>
            </a:r>
            <a:r>
              <a:rPr lang="en-US" sz="2900" dirty="0"/>
              <a:t> card with a pre-paid credit</a:t>
            </a:r>
            <a:r>
              <a:rPr lang="cs-CZ" sz="2900" dirty="0"/>
              <a:t>.</a:t>
            </a:r>
          </a:p>
          <a:p>
            <a:pPr marL="0" indent="0">
              <a:buNone/>
            </a:pPr>
            <a:r>
              <a:rPr lang="en-US" sz="2900" dirty="0"/>
              <a:t>The cards can be pre-charged in Medical Library</a:t>
            </a:r>
            <a:r>
              <a:rPr lang="cs-CZ" sz="2900" dirty="0"/>
              <a:t>.</a:t>
            </a:r>
          </a:p>
          <a:p>
            <a:pPr marL="0" indent="0">
              <a:buNone/>
            </a:pPr>
            <a:r>
              <a:rPr lang="cs-CZ" sz="2900" dirty="0" err="1"/>
              <a:t>Instructions</a:t>
            </a:r>
            <a:r>
              <a:rPr lang="cs-CZ" sz="2900" dirty="0"/>
              <a:t> and </a:t>
            </a:r>
            <a:r>
              <a:rPr lang="cs-CZ" sz="2900" dirty="0" err="1"/>
              <a:t>price-lists</a:t>
            </a:r>
            <a:r>
              <a:rPr lang="cs-CZ" sz="2900" dirty="0"/>
              <a:t>  → Library </a:t>
            </a:r>
            <a:r>
              <a:rPr lang="cs-CZ" sz="2900" dirty="0" err="1"/>
              <a:t>website</a:t>
            </a:r>
            <a:r>
              <a:rPr lang="cs-CZ" sz="2900" dirty="0"/>
              <a:t> </a:t>
            </a:r>
            <a:r>
              <a:rPr lang="cs-CZ" sz="2900" dirty="0" err="1"/>
              <a:t>or</a:t>
            </a:r>
            <a:r>
              <a:rPr lang="cs-CZ" sz="2900" dirty="0"/>
              <a:t> by </a:t>
            </a:r>
            <a:r>
              <a:rPr lang="cs-CZ" sz="2900" dirty="0" err="1"/>
              <a:t>the</a:t>
            </a:r>
            <a:r>
              <a:rPr lang="cs-CZ" sz="2900" dirty="0"/>
              <a:t> </a:t>
            </a:r>
            <a:r>
              <a:rPr lang="cs-CZ" sz="2900" dirty="0" err="1"/>
              <a:t>copying</a:t>
            </a:r>
            <a:r>
              <a:rPr lang="cs-CZ" sz="2900" dirty="0"/>
              <a:t> </a:t>
            </a:r>
            <a:r>
              <a:rPr lang="cs-CZ" sz="2900" dirty="0" err="1"/>
              <a:t>machines</a:t>
            </a:r>
            <a:r>
              <a:rPr lang="cs-CZ" sz="2900" dirty="0"/>
              <a:t>.</a:t>
            </a:r>
          </a:p>
          <a:p>
            <a:pPr marL="0" indent="0">
              <a:buNone/>
            </a:pPr>
            <a:r>
              <a:rPr lang="cs-CZ" sz="2900" dirty="0" err="1"/>
              <a:t>Print</a:t>
            </a:r>
            <a:r>
              <a:rPr lang="cs-CZ" sz="2900" dirty="0"/>
              <a:t> → PC  </a:t>
            </a:r>
          </a:p>
          <a:p>
            <a:pPr marL="0" indent="0">
              <a:buNone/>
            </a:pPr>
            <a:r>
              <a:rPr lang="cs-CZ" sz="2900" b="1" dirty="0" err="1">
                <a:solidFill>
                  <a:srgbClr val="FF0000"/>
                </a:solidFill>
              </a:rPr>
              <a:t>login</a:t>
            </a:r>
            <a:r>
              <a:rPr lang="cs-CZ" sz="2900" b="1" dirty="0">
                <a:solidFill>
                  <a:srgbClr val="FF0000"/>
                </a:solidFill>
              </a:rPr>
              <a:t> = </a:t>
            </a:r>
            <a:r>
              <a:rPr lang="cs-CZ" sz="2900" b="1" dirty="0" err="1">
                <a:solidFill>
                  <a:srgbClr val="FF0000"/>
                </a:solidFill>
              </a:rPr>
              <a:t>Portal</a:t>
            </a:r>
            <a:r>
              <a:rPr lang="cs-CZ" sz="2900" b="1" dirty="0">
                <a:solidFill>
                  <a:srgbClr val="FF0000"/>
                </a:solidFill>
              </a:rPr>
              <a:t> ID + </a:t>
            </a:r>
            <a:r>
              <a:rPr lang="cs-CZ" sz="2900" b="1" dirty="0" err="1">
                <a:solidFill>
                  <a:srgbClr val="FF0000"/>
                </a:solidFill>
              </a:rPr>
              <a:t>password</a:t>
            </a:r>
            <a:endParaRPr lang="cs-CZ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http://safeq.upol.cz/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22" y="1557252"/>
            <a:ext cx="3188908" cy="42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3247" y="508023"/>
            <a:ext cx="5300957" cy="873388"/>
          </a:xfrm>
        </p:spPr>
        <p:txBody>
          <a:bodyPr/>
          <a:lstStyle/>
          <a:p>
            <a:pPr algn="ctr"/>
            <a:r>
              <a:rPr lang="cs-CZ" sz="2400" dirty="0"/>
              <a:t>Free </a:t>
            </a:r>
            <a:r>
              <a:rPr lang="cs-CZ" sz="2400" dirty="0" err="1"/>
              <a:t>charging</a:t>
            </a:r>
            <a:r>
              <a:rPr lang="cs-CZ" sz="2400" dirty="0"/>
              <a:t> point</a:t>
            </a:r>
            <a:br>
              <a:rPr lang="cs-CZ" sz="2400" dirty="0"/>
            </a:br>
            <a:r>
              <a:rPr lang="cs-CZ" sz="2400" dirty="0" err="1"/>
              <a:t>Rooms</a:t>
            </a:r>
            <a:r>
              <a:rPr lang="cs-CZ" sz="2400" dirty="0"/>
              <a:t> </a:t>
            </a:r>
            <a:r>
              <a:rPr lang="cs-CZ" sz="2400" dirty="0" err="1"/>
              <a:t>Nr</a:t>
            </a:r>
            <a:r>
              <a:rPr lang="cs-CZ" sz="2400" dirty="0"/>
              <a:t>. 2.525  and </a:t>
            </a:r>
            <a:r>
              <a:rPr lang="cs-CZ" sz="2400" dirty="0" err="1"/>
              <a:t>Nr</a:t>
            </a:r>
            <a:r>
              <a:rPr lang="cs-CZ" sz="2400" dirty="0"/>
              <a:t>. 2.542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1" y="1262526"/>
            <a:ext cx="3756402" cy="5069989"/>
          </a:xfrm>
        </p:spPr>
      </p:pic>
      <p:pic>
        <p:nvPicPr>
          <p:cNvPr id="1027" name="Obrázek 2" descr="image001">
            <a:extLst>
              <a:ext uri="{FF2B5EF4-FFF2-40B4-BE49-F238E27FC236}">
                <a16:creationId xmlns:a16="http://schemas.microsoft.com/office/drawing/2014/main" id="{595FDEE7-C6C9-4CD1-8C5A-6F47D961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" y="1262526"/>
            <a:ext cx="3756401" cy="50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4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4471" y="303264"/>
            <a:ext cx="2295579" cy="951958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Medical Library  </a:t>
            </a:r>
            <a:r>
              <a:rPr lang="cs-CZ" sz="2400" dirty="0" err="1"/>
              <a:t>First</a:t>
            </a:r>
            <a:r>
              <a:rPr lang="cs-CZ" sz="2400" dirty="0"/>
              <a:t> </a:t>
            </a:r>
            <a:r>
              <a:rPr lang="cs-CZ" sz="2400" dirty="0" err="1"/>
              <a:t>relaxation</a:t>
            </a:r>
            <a:r>
              <a:rPr lang="cs-CZ" sz="2400" dirty="0"/>
              <a:t> corner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" y="1745284"/>
            <a:ext cx="2781056" cy="3708074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07" y="996970"/>
            <a:ext cx="3126154" cy="2344616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48" y="2371865"/>
            <a:ext cx="2508513" cy="334468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69" y="3463571"/>
            <a:ext cx="2352430" cy="313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10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620" y="597498"/>
            <a:ext cx="3058918" cy="873388"/>
          </a:xfrm>
        </p:spPr>
        <p:txBody>
          <a:bodyPr/>
          <a:lstStyle/>
          <a:p>
            <a:r>
              <a:rPr lang="cs-CZ" sz="2400" dirty="0"/>
              <a:t>Laptop </a:t>
            </a:r>
            <a:r>
              <a:rPr lang="cs-CZ" sz="2400" dirty="0" err="1"/>
              <a:t>or</a:t>
            </a:r>
            <a:r>
              <a:rPr lang="cs-CZ" sz="2400" dirty="0"/>
              <a:t> tablet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70886"/>
            <a:ext cx="3598745" cy="476113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4875" y="1834076"/>
            <a:ext cx="3622702" cy="47611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err="1"/>
              <a:t>Forget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laptop </a:t>
            </a:r>
            <a:r>
              <a:rPr lang="cs-CZ" sz="2800" dirty="0" err="1"/>
              <a:t>or</a:t>
            </a:r>
            <a:r>
              <a:rPr lang="cs-CZ" sz="2800" dirty="0"/>
              <a:t> tablet?</a:t>
            </a:r>
          </a:p>
          <a:p>
            <a:pPr algn="ctr"/>
            <a:endParaRPr lang="cs-CZ" sz="2800" dirty="0"/>
          </a:p>
          <a:p>
            <a:pPr marL="0" indent="0" algn="ctr">
              <a:buNone/>
            </a:pP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can</a:t>
            </a:r>
            <a:r>
              <a:rPr lang="cs-CZ" sz="2800" dirty="0"/>
              <a:t> </a:t>
            </a:r>
            <a:r>
              <a:rPr lang="cs-CZ" sz="2800" dirty="0" err="1"/>
              <a:t>borrow</a:t>
            </a:r>
            <a:r>
              <a:rPr lang="cs-CZ" sz="2800" dirty="0"/>
              <a:t> </a:t>
            </a:r>
            <a:r>
              <a:rPr lang="cs-CZ" sz="2800" dirty="0" err="1"/>
              <a:t>it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r>
              <a:rPr lang="cs-CZ" sz="2800" dirty="0"/>
              <a:t>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library</a:t>
            </a:r>
            <a:r>
              <a:rPr lang="cs-CZ" sz="2800" dirty="0"/>
              <a:t>!</a:t>
            </a:r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 In-library use </a:t>
            </a:r>
            <a:r>
              <a:rPr lang="cs-CZ" altLang="cs-CZ" sz="2800" b="1" dirty="0" err="1">
                <a:solidFill>
                  <a:srgbClr val="C00000"/>
                </a:solidFill>
              </a:rPr>
              <a:t>only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875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s://www.lf.upol.cz/fileadmin/_processed_/6/b/csm_hrnek-podsalek1_da51cb7524.jpg">
            <a:extLst>
              <a:ext uri="{FF2B5EF4-FFF2-40B4-BE49-F238E27FC236}">
                <a16:creationId xmlns:a16="http://schemas.microsoft.com/office/drawing/2014/main" id="{F2687654-301E-4F91-AD3F-542D6C15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32" y="504693"/>
            <a:ext cx="1891938" cy="12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104" y="507374"/>
            <a:ext cx="4517974" cy="748080"/>
          </a:xfrm>
        </p:spPr>
        <p:txBody>
          <a:bodyPr/>
          <a:lstStyle/>
          <a:p>
            <a:r>
              <a:rPr lang="cs-CZ" dirty="0" err="1"/>
              <a:t>Faculty´s</a:t>
            </a:r>
            <a:r>
              <a:rPr lang="cs-CZ" dirty="0"/>
              <a:t> </a:t>
            </a:r>
            <a:r>
              <a:rPr lang="cs-CZ" dirty="0" err="1"/>
              <a:t>souvenirs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058" y="1404851"/>
            <a:ext cx="7717480" cy="88115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Memorabilia</a:t>
            </a:r>
          </a:p>
          <a:p>
            <a:pPr marL="0" indent="0">
              <a:buNone/>
            </a:pPr>
            <a:r>
              <a:rPr lang="cs-CZ" b="1" dirty="0" err="1"/>
              <a:t>Fancy</a:t>
            </a:r>
            <a:r>
              <a:rPr lang="cs-CZ" b="1" dirty="0"/>
              <a:t> a </a:t>
            </a:r>
            <a:r>
              <a:rPr lang="cs-CZ" b="1" dirty="0" err="1"/>
              <a:t>Faculty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Medicine</a:t>
            </a:r>
            <a:r>
              <a:rPr lang="cs-CZ" b="1" dirty="0"/>
              <a:t> and </a:t>
            </a:r>
            <a:r>
              <a:rPr lang="cs-CZ" b="1" dirty="0" err="1"/>
              <a:t>Dentistry</a:t>
            </a:r>
            <a:r>
              <a:rPr lang="cs-CZ" b="1" dirty="0"/>
              <a:t> </a:t>
            </a:r>
            <a:r>
              <a:rPr lang="cs-CZ" b="1" dirty="0" err="1"/>
              <a:t>souvenir</a:t>
            </a:r>
            <a:r>
              <a:rPr lang="cs-CZ" b="1" dirty="0"/>
              <a:t>? </a:t>
            </a:r>
          </a:p>
        </p:txBody>
      </p:sp>
      <p:pic>
        <p:nvPicPr>
          <p:cNvPr id="4" name="Picture 2" descr="https://www.lf.upol.cz/fileadmin/_processed_/9/7/csm_mikina-fleece2_a0c85d09ad.jpg">
            <a:extLst>
              <a:ext uri="{FF2B5EF4-FFF2-40B4-BE49-F238E27FC236}">
                <a16:creationId xmlns:a16="http://schemas.microsoft.com/office/drawing/2014/main" id="{F5DDE4C4-4B6C-47AB-AAAE-3F1AB226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14" y="2207182"/>
            <a:ext cx="1741055" cy="21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lf.upol.cz/fileadmin/_processed_/5/a/csm_bandcap3_377dbc4261.jpg">
            <a:extLst>
              <a:ext uri="{FF2B5EF4-FFF2-40B4-BE49-F238E27FC236}">
                <a16:creationId xmlns:a16="http://schemas.microsoft.com/office/drawing/2014/main" id="{966DC105-3FD7-4C00-9709-B5DE4F50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9" y="2213112"/>
            <a:ext cx="1741056" cy="21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lf.upol.cz/fileadmin/_processed_/5/1/csm_blok1_b978b828c8.jpg">
            <a:extLst>
              <a:ext uri="{FF2B5EF4-FFF2-40B4-BE49-F238E27FC236}">
                <a16:creationId xmlns:a16="http://schemas.microsoft.com/office/drawing/2014/main" id="{F1AB0EC8-7030-46BE-A8E8-FB35E505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27" y="5182350"/>
            <a:ext cx="2122861" cy="1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lf.upol.cz/fileadmin/_processed_/c/e/csm_nausnice-vysaci1_c1fb5abcad.jpg">
            <a:extLst>
              <a:ext uri="{FF2B5EF4-FFF2-40B4-BE49-F238E27FC236}">
                <a16:creationId xmlns:a16="http://schemas.microsoft.com/office/drawing/2014/main" id="{D973EBF6-7AE4-4C21-BFC8-8A14DB41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04" y="3793987"/>
            <a:ext cx="1944009" cy="12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lf.upol.cz/fileadmin/_processed_/2/7/csm_hlavolam3_5ee27a0332.jpg">
            <a:extLst>
              <a:ext uri="{FF2B5EF4-FFF2-40B4-BE49-F238E27FC236}">
                <a16:creationId xmlns:a16="http://schemas.microsoft.com/office/drawing/2014/main" id="{05D1D6E8-72E0-45F5-AF41-E622EE77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10" y="5070971"/>
            <a:ext cx="1900893" cy="12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www.lf.upol.cz/fileadmin/_processed_/e/f/csm_placka3_d0ccc86201.jpg">
            <a:extLst>
              <a:ext uri="{FF2B5EF4-FFF2-40B4-BE49-F238E27FC236}">
                <a16:creationId xmlns:a16="http://schemas.microsoft.com/office/drawing/2014/main" id="{E52F2023-ED23-4273-AB5D-D765BB34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69" y="2278583"/>
            <a:ext cx="1913562" cy="12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www.lf.upol.cz/fileadmin/_processed_/6/8/csm_keyholder_6d2cb959c8.jpg">
            <a:extLst>
              <a:ext uri="{FF2B5EF4-FFF2-40B4-BE49-F238E27FC236}">
                <a16:creationId xmlns:a16="http://schemas.microsoft.com/office/drawing/2014/main" id="{B3099B8B-81FD-4A09-96C5-0E3C9C18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8" y="4497225"/>
            <a:ext cx="1411291" cy="21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lf.upol.cz/fileadmin/_processed_/6/d/csm_naramek_1d4ef7ebd8.jpg">
            <a:extLst>
              <a:ext uri="{FF2B5EF4-FFF2-40B4-BE49-F238E27FC236}">
                <a16:creationId xmlns:a16="http://schemas.microsoft.com/office/drawing/2014/main" id="{69C2D2E3-64F9-4638-B766-BB088198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04" y="5329608"/>
            <a:ext cx="1900893" cy="12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lf.upol.cz/fileadmin/_processed_/a/f/csm_blok-vazba1_2f67271de9.jpg">
            <a:extLst>
              <a:ext uri="{FF2B5EF4-FFF2-40B4-BE49-F238E27FC236}">
                <a16:creationId xmlns:a16="http://schemas.microsoft.com/office/drawing/2014/main" id="{F71DD8B5-A1A7-499A-9E8B-BE15426F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65" y="2035103"/>
            <a:ext cx="1891938" cy="12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www.lf.upol.cz/fileadmin/_processed_/9/d/csm_termohrnek1_3f527c31fe.jpg">
            <a:extLst>
              <a:ext uri="{FF2B5EF4-FFF2-40B4-BE49-F238E27FC236}">
                <a16:creationId xmlns:a16="http://schemas.microsoft.com/office/drawing/2014/main" id="{AC3B872C-F96A-492D-8A7E-9465CF94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65" y="3549188"/>
            <a:ext cx="1932403" cy="12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lf.upol.cz/fileadmin/_processed_/6/8/csm_hrnek1_fca2fd0fb8.jpg">
            <a:extLst>
              <a:ext uri="{FF2B5EF4-FFF2-40B4-BE49-F238E27FC236}">
                <a16:creationId xmlns:a16="http://schemas.microsoft.com/office/drawing/2014/main" id="{0B2272B6-3F90-40B5-B0E2-565D5145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00" y="3793987"/>
            <a:ext cx="1754189" cy="11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9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87955"/>
            <a:ext cx="7560000" cy="477898"/>
          </a:xfrm>
        </p:spPr>
        <p:txBody>
          <a:bodyPr>
            <a:normAutofit/>
          </a:bodyPr>
          <a:lstStyle/>
          <a:p>
            <a:r>
              <a:rPr lang="cs-CZ" sz="2800" dirty="0"/>
              <a:t>CENTRAL LIBRARY + FACULTY LIBRARIES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3" y="2369128"/>
            <a:ext cx="8740474" cy="2983455"/>
          </a:xfrm>
        </p:spPr>
      </p:pic>
    </p:spTree>
    <p:extLst>
      <p:ext uri="{BB962C8B-B14F-4D97-AF65-F5344CB8AC3E}">
        <p14:creationId xmlns:p14="http://schemas.microsoft.com/office/powerpoint/2010/main" val="382759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8378" y="382567"/>
            <a:ext cx="3717402" cy="754503"/>
          </a:xfrm>
        </p:spPr>
        <p:txBody>
          <a:bodyPr>
            <a:normAutofit/>
          </a:bodyPr>
          <a:lstStyle/>
          <a:p>
            <a:r>
              <a:rPr lang="cs-CZ" sz="2400" dirty="0" err="1"/>
              <a:t>Where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study </a:t>
            </a:r>
            <a:br>
              <a:rPr lang="cs-CZ" sz="2400" dirty="0"/>
            </a:br>
            <a:r>
              <a:rPr lang="cs-CZ" sz="2400" dirty="0" err="1"/>
              <a:t>or</a:t>
            </a:r>
            <a:r>
              <a:rPr lang="cs-CZ" sz="2400" dirty="0"/>
              <a:t> use a </a:t>
            </a:r>
            <a:r>
              <a:rPr lang="cs-CZ" sz="2400" dirty="0" err="1"/>
              <a:t>computer</a:t>
            </a:r>
            <a:r>
              <a:rPr lang="cs-CZ" sz="2400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888" y="1481581"/>
            <a:ext cx="8203406" cy="74617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cs-CZ" altLang="cs-CZ" sz="2400" b="1" dirty="0" err="1">
                <a:solidFill>
                  <a:srgbClr val="0070C0"/>
                </a:solidFill>
              </a:rPr>
              <a:t>Silent</a:t>
            </a:r>
            <a:r>
              <a:rPr lang="cs-CZ" altLang="cs-CZ" sz="2400" b="1" dirty="0">
                <a:solidFill>
                  <a:srgbClr val="0070C0"/>
                </a:solidFill>
              </a:rPr>
              <a:t> Study Room – New </a:t>
            </a:r>
            <a:r>
              <a:rPr lang="cs-CZ" altLang="cs-CZ" sz="2400" b="1" dirty="0" err="1">
                <a:solidFill>
                  <a:srgbClr val="0070C0"/>
                </a:solidFill>
              </a:rPr>
              <a:t>Building</a:t>
            </a:r>
            <a:r>
              <a:rPr lang="cs-CZ" altLang="cs-CZ" sz="2400" b="1" dirty="0">
                <a:solidFill>
                  <a:srgbClr val="0070C0"/>
                </a:solidFill>
              </a:rPr>
              <a:t> „Šantavého sál“</a:t>
            </a:r>
          </a:p>
          <a:p>
            <a:pPr marL="0" indent="0" algn="ctr">
              <a:buNone/>
            </a:pPr>
            <a:r>
              <a:rPr lang="en-US" dirty="0"/>
              <a:t> 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algn="ctr"/>
            <a:endParaRPr lang="cs-CZ" dirty="0"/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1" y="2407988"/>
            <a:ext cx="2896842" cy="38624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78" y="2572366"/>
            <a:ext cx="4501102" cy="337582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74027C6-A8C6-4F27-91A2-FD467CA5E5AD}"/>
              </a:ext>
            </a:extLst>
          </p:cNvPr>
          <p:cNvSpPr/>
          <p:nvPr/>
        </p:nvSpPr>
        <p:spPr>
          <a:xfrm rot="20299591">
            <a:off x="2001154" y="2776450"/>
            <a:ext cx="4721629" cy="10806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REPAIR</a:t>
            </a:r>
          </a:p>
        </p:txBody>
      </p:sp>
    </p:spTree>
    <p:extLst>
      <p:ext uri="{BB962C8B-B14F-4D97-AF65-F5344CB8AC3E}">
        <p14:creationId xmlns:p14="http://schemas.microsoft.com/office/powerpoint/2010/main" val="177302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83C13-9C19-41B5-99F9-3FC16D18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964" y="895356"/>
            <a:ext cx="2787971" cy="106644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Study </a:t>
            </a:r>
            <a:r>
              <a:rPr lang="cs-CZ" dirty="0" err="1"/>
              <a:t>Room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Nr</a:t>
            </a:r>
            <a:r>
              <a:rPr lang="cs-CZ" dirty="0"/>
              <a:t>. 2.542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5C9AEC-73F8-4E1A-83B9-0B968DD91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1428580"/>
            <a:ext cx="4813070" cy="3609803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3C1B9D4-D243-44DC-B24C-8FB4BAF4B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2943498"/>
            <a:ext cx="4675121" cy="3506341"/>
          </a:xfrm>
        </p:spPr>
      </p:pic>
    </p:spTree>
    <p:extLst>
      <p:ext uri="{BB962C8B-B14F-4D97-AF65-F5344CB8AC3E}">
        <p14:creationId xmlns:p14="http://schemas.microsoft.com/office/powerpoint/2010/main" val="295370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856" y="442899"/>
            <a:ext cx="3055938" cy="58343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err="1"/>
              <a:t>Where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study </a:t>
            </a:r>
            <a:br>
              <a:rPr lang="cs-CZ" sz="2400" dirty="0"/>
            </a:br>
            <a:r>
              <a:rPr lang="cs-CZ" sz="2400" dirty="0" err="1"/>
              <a:t>or</a:t>
            </a:r>
            <a:r>
              <a:rPr lang="cs-CZ" sz="2400" dirty="0"/>
              <a:t> use a </a:t>
            </a:r>
            <a:r>
              <a:rPr lang="cs-CZ" sz="2400" dirty="0" err="1"/>
              <a:t>computer</a:t>
            </a:r>
            <a:r>
              <a:rPr lang="cs-CZ" sz="2400" dirty="0"/>
              <a:t>?</a:t>
            </a:r>
            <a:br>
              <a:rPr lang="cs-CZ" sz="2400" dirty="0"/>
            </a:br>
            <a:br>
              <a:rPr lang="cs-CZ" sz="2400" dirty="0"/>
            </a:b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Nr</a:t>
            </a:r>
            <a:r>
              <a:rPr lang="cs-CZ" dirty="0"/>
              <a:t>. 2.542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823" y="1597958"/>
            <a:ext cx="8203406" cy="434564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cs-CZ" sz="2600" b="1" dirty="0">
                <a:solidFill>
                  <a:srgbClr val="0070C0"/>
                </a:solidFill>
              </a:rPr>
              <a:t> Study Room</a:t>
            </a:r>
          </a:p>
          <a:p>
            <a:pPr>
              <a:spcBef>
                <a:spcPct val="0"/>
              </a:spcBef>
              <a:buNone/>
            </a:pPr>
            <a:r>
              <a:rPr lang="cs-CZ" sz="2600" b="1" dirty="0">
                <a:solidFill>
                  <a:srgbClr val="0070C0"/>
                </a:solidFill>
              </a:rPr>
              <a:t> 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400" b="1" dirty="0">
                <a:latin typeface="Calibri" panose="020F0502020204030204" pitchFamily="34" charset="0"/>
              </a:rPr>
              <a:t>→ </a:t>
            </a:r>
            <a:r>
              <a:rPr lang="en-US" altLang="cs-CZ" sz="2400" b="1" dirty="0">
                <a:latin typeface="Calibri" panose="020F0502020204030204" pitchFamily="34" charset="0"/>
              </a:rPr>
              <a:t>located inside the second corridor opposite the Medical Library</a:t>
            </a:r>
          </a:p>
          <a:p>
            <a:pPr algn="ctr">
              <a:spcBef>
                <a:spcPct val="0"/>
              </a:spcBef>
              <a:buNone/>
            </a:pPr>
            <a:endParaRPr 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800" b="1"/>
              <a:t>	  OPENING </a:t>
            </a:r>
            <a:r>
              <a:rPr lang="cs-CZ" altLang="cs-CZ" sz="2800" b="1" dirty="0"/>
              <a:t>HOURS:</a:t>
            </a:r>
          </a:p>
          <a:p>
            <a:pPr marL="762000" lvl="1" indent="-304800">
              <a:lnSpc>
                <a:spcPct val="80000"/>
              </a:lnSpc>
              <a:buNone/>
              <a:defRPr/>
            </a:pPr>
            <a:r>
              <a:rPr lang="cs-CZ" altLang="cs-CZ" sz="2400" b="1" dirty="0" err="1">
                <a:solidFill>
                  <a:schemeClr val="tx1"/>
                </a:solidFill>
              </a:rPr>
              <a:t>Monday</a:t>
            </a:r>
            <a:r>
              <a:rPr lang="cs-CZ" altLang="cs-CZ" sz="2400" b="1" dirty="0">
                <a:solidFill>
                  <a:schemeClr val="tx1"/>
                </a:solidFill>
              </a:rPr>
              <a:t> – </a:t>
            </a:r>
            <a:r>
              <a:rPr lang="cs-CZ" altLang="cs-CZ" sz="2400" b="1" dirty="0" err="1">
                <a:solidFill>
                  <a:schemeClr val="tx1"/>
                </a:solidFill>
              </a:rPr>
              <a:t>Thursday</a:t>
            </a:r>
            <a:r>
              <a:rPr lang="cs-CZ" altLang="cs-CZ" sz="2400" b="1" dirty="0">
                <a:solidFill>
                  <a:schemeClr val="tx1"/>
                </a:solidFill>
              </a:rPr>
              <a:t>           8.00 </a:t>
            </a:r>
            <a:r>
              <a:rPr lang="cs-CZ" altLang="cs-CZ" sz="2400" b="1" dirty="0" err="1">
                <a:solidFill>
                  <a:schemeClr val="tx1"/>
                </a:solidFill>
              </a:rPr>
              <a:t>am</a:t>
            </a:r>
            <a:r>
              <a:rPr lang="cs-CZ" altLang="cs-CZ" sz="2400" b="1" dirty="0">
                <a:solidFill>
                  <a:schemeClr val="tx1"/>
                </a:solidFill>
              </a:rPr>
              <a:t> – 6.00 </a:t>
            </a:r>
            <a:r>
              <a:rPr lang="cs-CZ" altLang="cs-CZ" sz="2400" b="1" dirty="0" err="1">
                <a:solidFill>
                  <a:schemeClr val="tx1"/>
                </a:solidFill>
              </a:rPr>
              <a:t>pm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marL="762000" lvl="1" indent="-304800">
              <a:lnSpc>
                <a:spcPct val="80000"/>
              </a:lnSpc>
              <a:buNone/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Friday</a:t>
            </a:r>
            <a:r>
              <a:rPr lang="cs-CZ" sz="2400" b="1" dirty="0">
                <a:solidFill>
                  <a:schemeClr val="tx1"/>
                </a:solidFill>
              </a:rPr>
              <a:t> 	  		        8.00 </a:t>
            </a:r>
            <a:r>
              <a:rPr lang="cs-CZ" sz="2400" b="1" dirty="0" err="1">
                <a:solidFill>
                  <a:schemeClr val="tx1"/>
                </a:solidFill>
              </a:rPr>
              <a:t>am</a:t>
            </a:r>
            <a:r>
              <a:rPr lang="cs-CZ" sz="2400" b="1" dirty="0">
                <a:solidFill>
                  <a:schemeClr val="tx1"/>
                </a:solidFill>
              </a:rPr>
              <a:t> – 3.30 </a:t>
            </a:r>
            <a:r>
              <a:rPr lang="cs-CZ" sz="2400" b="1" dirty="0" err="1">
                <a:solidFill>
                  <a:schemeClr val="tx1"/>
                </a:solidFill>
              </a:rPr>
              <a:t>pm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cs-CZ" dirty="0"/>
          </a:p>
          <a:p>
            <a:pPr>
              <a:spcBef>
                <a:spcPct val="0"/>
              </a:spcBef>
              <a:buNone/>
            </a:pPr>
            <a:endParaRPr lang="cs-CZ" dirty="0"/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latin typeface="Calibri" panose="020F0502020204030204" pitchFamily="34" charset="0"/>
              </a:rPr>
              <a:t>→ </a:t>
            </a:r>
            <a:r>
              <a:rPr lang="cs-CZ" altLang="cs-CZ" sz="2400" b="1" dirty="0">
                <a:latin typeface="+mn-lt"/>
              </a:rPr>
              <a:t>so </a:t>
            </a:r>
            <a:r>
              <a:rPr lang="en-US" sz="2400" b="1" dirty="0">
                <a:latin typeface="+mn-lt"/>
              </a:rPr>
              <a:t>it is open there </a:t>
            </a:r>
            <a:r>
              <a:rPr lang="cs-CZ" sz="2400" b="1" dirty="0" err="1">
                <a:latin typeface="+mn-lt"/>
              </a:rPr>
              <a:t>same</a:t>
            </a:r>
            <a:r>
              <a:rPr lang="cs-CZ" sz="2400" b="1" dirty="0">
                <a:latin typeface="+mn-lt"/>
              </a:rPr>
              <a:t> as </a:t>
            </a:r>
            <a:r>
              <a:rPr lang="en-US" sz="2400" b="1" dirty="0">
                <a:latin typeface="+mn-lt"/>
              </a:rPr>
              <a:t>in the </a:t>
            </a:r>
            <a:r>
              <a:rPr lang="cs-CZ" sz="2400" b="1" dirty="0" err="1">
                <a:latin typeface="+mn-lt"/>
              </a:rPr>
              <a:t>Medical</a:t>
            </a:r>
            <a:r>
              <a:rPr lang="cs-CZ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Library</a:t>
            </a:r>
            <a:r>
              <a:rPr lang="cs-CZ" sz="2400" b="1" dirty="0">
                <a:latin typeface="+mn-lt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8B8A74C9-55EE-4495-8D4F-834D3F7A4542}"/>
              </a:ext>
            </a:extLst>
          </p:cNvPr>
          <p:cNvSpPr/>
          <p:nvPr/>
        </p:nvSpPr>
        <p:spPr>
          <a:xfrm>
            <a:off x="630823" y="3114073"/>
            <a:ext cx="7082684" cy="1579418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214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1215" y="560960"/>
            <a:ext cx="2856609" cy="873388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Medical Library Second </a:t>
            </a:r>
            <a:r>
              <a:rPr lang="cs-CZ" sz="2400" dirty="0" err="1"/>
              <a:t>relaxation</a:t>
            </a:r>
            <a:r>
              <a:rPr lang="cs-CZ" sz="2400" dirty="0"/>
              <a:t> corner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6" y="303265"/>
            <a:ext cx="3622675" cy="2717006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3280347"/>
            <a:ext cx="4344232" cy="3256926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18" y="1799287"/>
            <a:ext cx="4324280" cy="3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08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4632" y="422887"/>
            <a:ext cx="3948546" cy="840648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dirty="0" err="1"/>
              <a:t>Searching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dirty="0"/>
              <a:t>UNION CATALOGUE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347" y="1389529"/>
            <a:ext cx="5913882" cy="460863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Palack</a:t>
            </a:r>
            <a:r>
              <a:rPr lang="cs-CZ" dirty="0"/>
              <a:t>y</a:t>
            </a:r>
            <a:r>
              <a:rPr lang="en-US" dirty="0"/>
              <a:t> University Book Collection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5" y="1730656"/>
            <a:ext cx="8373336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7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3917" y="546847"/>
            <a:ext cx="6202625" cy="583438"/>
          </a:xfrm>
        </p:spPr>
        <p:txBody>
          <a:bodyPr/>
          <a:lstStyle/>
          <a:p>
            <a:r>
              <a:rPr lang="cs-CZ" dirty="0"/>
              <a:t>             UNION CATALOGUE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347" y="1264023"/>
            <a:ext cx="8279198" cy="46086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cs-CZ" dirty="0"/>
              <a:t>            </a:t>
            </a:r>
            <a:r>
              <a:rPr lang="en-US" dirty="0"/>
              <a:t>Library of </a:t>
            </a:r>
            <a:r>
              <a:rPr lang="en-US" dirty="0" err="1"/>
              <a:t>Palacký</a:t>
            </a:r>
            <a:r>
              <a:rPr lang="en-US" dirty="0"/>
              <a:t> University Book Collection</a:t>
            </a:r>
            <a:r>
              <a:rPr lang="cs-CZ" dirty="0"/>
              <a:t> - </a:t>
            </a:r>
            <a:r>
              <a:rPr lang="cs-CZ" dirty="0" err="1"/>
              <a:t>search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2" y="1619035"/>
            <a:ext cx="7838967" cy="52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3917" y="546847"/>
            <a:ext cx="6202625" cy="583438"/>
          </a:xfrm>
        </p:spPr>
        <p:txBody>
          <a:bodyPr/>
          <a:lstStyle/>
          <a:p>
            <a:r>
              <a:rPr lang="cs-CZ" dirty="0"/>
              <a:t>             UNION CATALOGUE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347" y="1308846"/>
            <a:ext cx="5913882" cy="46086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Library of </a:t>
            </a:r>
            <a:r>
              <a:rPr lang="en-US" dirty="0" err="1"/>
              <a:t>Palacký</a:t>
            </a:r>
            <a:r>
              <a:rPr lang="en-US" dirty="0"/>
              <a:t> University Book Collection</a:t>
            </a:r>
            <a:r>
              <a:rPr lang="cs-CZ" dirty="0"/>
              <a:t> – </a:t>
            </a:r>
          </a:p>
          <a:p>
            <a:pPr marL="0" indent="0">
              <a:buNone/>
            </a:pP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of a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</a:rPr>
              <a:t>→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Mgr. Veronika Kopečná, 16. 9. 2016,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Branch</a:t>
            </a:r>
            <a:r>
              <a:rPr lang="cs-CZ" dirty="0"/>
              <a:t> Library, Hněvotínská 3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1" y="2012092"/>
            <a:ext cx="7198660" cy="48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97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565" y="327591"/>
            <a:ext cx="5187176" cy="9797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Portal of electronic information resources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Ezdroje.upol.cz</a:t>
            </a:r>
            <a:br>
              <a:rPr lang="cs-CZ" dirty="0"/>
            </a:br>
            <a:br>
              <a:rPr lang="en-US" b="0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35" y="35564"/>
            <a:ext cx="1542933" cy="1581748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3BC151E-3D6F-41E5-BF86-26D892D22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0" y="3533820"/>
            <a:ext cx="4027856" cy="2591639"/>
          </a:xfr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968CD3-BAA1-486E-A54D-CE50F9426D15}"/>
              </a:ext>
            </a:extLst>
          </p:cNvPr>
          <p:cNvSpPr txBox="1">
            <a:spLocks/>
          </p:cNvSpPr>
          <p:nvPr/>
        </p:nvSpPr>
        <p:spPr>
          <a:xfrm>
            <a:off x="711164" y="1745673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77ACD245-AF9F-45E9-8932-620EF3C36E38}"/>
              </a:ext>
            </a:extLst>
          </p:cNvPr>
          <p:cNvSpPr txBox="1">
            <a:spLocks/>
          </p:cNvSpPr>
          <p:nvPr/>
        </p:nvSpPr>
        <p:spPr>
          <a:xfrm>
            <a:off x="711164" y="1440359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Electronic information resources provide access to information used in the science and research. 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This portal offers primarily the licensed resources.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Resources are available either from any place </a:t>
            </a:r>
            <a:r>
              <a:rPr lang="en-US" b="1" dirty="0">
                <a:solidFill>
                  <a:srgbClr val="FF0000"/>
                </a:solidFill>
              </a:rPr>
              <a:t>at the </a:t>
            </a:r>
            <a:r>
              <a:rPr lang="en-US" b="1" dirty="0" err="1">
                <a:solidFill>
                  <a:srgbClr val="FF0000"/>
                </a:solidFill>
              </a:rPr>
              <a:t>Palacký</a:t>
            </a:r>
            <a:r>
              <a:rPr lang="en-US" b="1" dirty="0">
                <a:solidFill>
                  <a:srgbClr val="FF0000"/>
                </a:solidFill>
              </a:rPr>
              <a:t> University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only within a particular </a:t>
            </a:r>
            <a:r>
              <a:rPr lang="en-US" dirty="0" err="1"/>
              <a:t>fakulty</a:t>
            </a:r>
            <a:r>
              <a:rPr lang="cs-CZ" dirty="0"/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via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remote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access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2AE3A3-3FE6-45E9-B636-393ED2467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28" y="3977848"/>
            <a:ext cx="4256110" cy="25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5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7760" y="465411"/>
            <a:ext cx="3192087" cy="109738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sz="2400" b="1" dirty="0" err="1">
                <a:solidFill>
                  <a:srgbClr val="0070C0"/>
                </a:solidFill>
              </a:rPr>
              <a:t>How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</a:rPr>
              <a:t>you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</a:rPr>
              <a:t>can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</a:rPr>
              <a:t>join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</a:rPr>
              <a:t>the</a:t>
            </a:r>
            <a:r>
              <a:rPr lang="cs-CZ" altLang="cs-CZ" sz="2400" b="1" dirty="0">
                <a:solidFill>
                  <a:srgbClr val="0070C0"/>
                </a:solidFill>
              </a:rPr>
              <a:t> Palacký University </a:t>
            </a:r>
            <a:r>
              <a:rPr lang="cs-CZ" altLang="cs-CZ" sz="2400" b="1" dirty="0" err="1">
                <a:solidFill>
                  <a:srgbClr val="0070C0"/>
                </a:solidFill>
              </a:rPr>
              <a:t>computer</a:t>
            </a:r>
            <a:r>
              <a:rPr lang="cs-CZ" altLang="cs-CZ" sz="2400" b="1" dirty="0">
                <a:solidFill>
                  <a:srgbClr val="0070C0"/>
                </a:solidFill>
              </a:rPr>
              <a:t> network?</a:t>
            </a:r>
            <a:endParaRPr lang="cs-CZ" sz="2400" b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5935" y="1273867"/>
            <a:ext cx="825567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defRPr/>
            </a:pP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alt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alt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3400" indent="-533400">
              <a:defRPr/>
            </a:pPr>
            <a:endParaRPr lang="cs-CZ" altLang="cs-CZ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EDUROAM network</a:t>
            </a:r>
          </a:p>
          <a:p>
            <a:pPr>
              <a:defRPr/>
            </a:pPr>
            <a:r>
              <a:rPr lang="en-US" alt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 can be found at</a:t>
            </a: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https://wiki.upol.cz/upwiki/Pristup_k_pocitacove_siti/en</a:t>
            </a: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setup</a:t>
            </a:r>
            <a:r>
              <a:rPr lang="cs-CZ" alt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instructions</a:t>
            </a:r>
            <a:r>
              <a:rPr lang="cs-CZ" alt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Android, IOS, Windows, Mac…</a:t>
            </a:r>
          </a:p>
          <a:p>
            <a:pPr>
              <a:defRPr/>
            </a:pPr>
            <a:endParaRPr lang="cs-CZ" altLang="cs-CZ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(uživatelské jméno)  =  </a:t>
            </a: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</a:t>
            </a:r>
          </a:p>
          <a:p>
            <a:pPr marL="533400" indent="-533400">
              <a:defRPr/>
            </a:pPr>
            <a:r>
              <a:rPr lang="cs-CZ" alt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(heslo) =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marL="533400" indent="-533400">
              <a:defRPr/>
            </a:pPr>
            <a:endParaRPr lang="cs-CZ" alt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UPOL WIFI network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password after logging in to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http://portal.upol.cz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defRPr/>
            </a:pPr>
            <a:endParaRPr lang="cs-CZ" alt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defRPr/>
            </a:pP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7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1647" y="525055"/>
            <a:ext cx="5804447" cy="583438"/>
          </a:xfrm>
        </p:spPr>
        <p:txBody>
          <a:bodyPr>
            <a:normAutofit fontScale="90000"/>
          </a:bodyPr>
          <a:lstStyle/>
          <a:p>
            <a:r>
              <a:rPr lang="cs-CZ" sz="2400" dirty="0" err="1"/>
              <a:t>If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face </a:t>
            </a:r>
            <a:r>
              <a:rPr lang="cs-CZ" sz="2400" dirty="0" err="1"/>
              <a:t>same</a:t>
            </a:r>
            <a:r>
              <a:rPr lang="cs-CZ" sz="2400" dirty="0"/>
              <a:t> </a:t>
            </a:r>
            <a:r>
              <a:rPr lang="cs-CZ" sz="2400" dirty="0" err="1"/>
              <a:t>troubles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conection</a:t>
            </a:r>
            <a:r>
              <a:rPr lang="cs-CZ" sz="2400" dirty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841" y="1481581"/>
            <a:ext cx="8371641" cy="74617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cs-CZ" altLang="cs-CZ" sz="2800" b="1" dirty="0" err="1">
                <a:solidFill>
                  <a:srgbClr val="0070C0"/>
                </a:solidFill>
              </a:rPr>
              <a:t>Computer</a:t>
            </a:r>
            <a:r>
              <a:rPr lang="cs-CZ" altLang="cs-CZ" sz="2800" b="1" dirty="0">
                <a:solidFill>
                  <a:srgbClr val="0070C0"/>
                </a:solidFill>
              </a:rPr>
              <a:t> Network </a:t>
            </a:r>
            <a:r>
              <a:rPr lang="cs-CZ" altLang="cs-CZ" sz="2800" b="1" dirty="0" err="1">
                <a:solidFill>
                  <a:srgbClr val="0070C0"/>
                </a:solidFill>
              </a:rPr>
              <a:t>Administration</a:t>
            </a:r>
            <a:endParaRPr lang="cs-CZ" sz="2800" b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6837" y="2227757"/>
            <a:ext cx="76737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accent1"/>
                </a:solidFill>
              </a:rPr>
              <a:t>VPN, WI-FI </a:t>
            </a:r>
            <a:r>
              <a:rPr lang="cs-CZ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→ </a:t>
            </a:r>
            <a:r>
              <a:rPr lang="cs-CZ" sz="2000" b="1" dirty="0" err="1">
                <a:solidFill>
                  <a:schemeClr val="accent1"/>
                </a:solidFill>
              </a:rPr>
              <a:t>Troubleshooting</a:t>
            </a:r>
            <a:endParaRPr lang="cs-CZ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cs-CZ" sz="2000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cs-CZ" sz="2000" b="1" dirty="0" err="1">
                <a:solidFill>
                  <a:schemeClr val="accent1"/>
                </a:solidFill>
              </a:rPr>
              <a:t>Staff</a:t>
            </a:r>
            <a:r>
              <a:rPr lang="cs-CZ" sz="2000" b="1" dirty="0">
                <a:solidFill>
                  <a:schemeClr val="accent1"/>
                </a:solidFill>
              </a:rPr>
              <a:t>: 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Tomáš Kopečný, Dis.			</a:t>
            </a:r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dirty="0">
                <a:hlinkClick r:id="rId2"/>
              </a:rPr>
              <a:t>tomas.kopecny@upol.cz</a:t>
            </a:r>
            <a:r>
              <a:rPr lang="cs-CZ" sz="2400" dirty="0"/>
              <a:t>		</a:t>
            </a:r>
          </a:p>
          <a:p>
            <a:r>
              <a:rPr lang="cs-CZ" sz="2400" b="1" dirty="0">
                <a:solidFill>
                  <a:schemeClr val="accent1"/>
                </a:solidFill>
              </a:rPr>
              <a:t>585 632 958				</a:t>
            </a:r>
            <a:endParaRPr lang="cs-CZ" sz="2400" dirty="0">
              <a:solidFill>
                <a:schemeClr val="accent1"/>
              </a:solidFill>
            </a:endParaRPr>
          </a:p>
          <a:p>
            <a:pPr>
              <a:defRPr/>
            </a:pPr>
            <a:endParaRPr lang="cs-CZ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cs-CZ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cs-CZ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cs-CZ" sz="2000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cs-CZ" sz="2000" b="1" dirty="0" err="1">
                <a:solidFill>
                  <a:schemeClr val="accent1"/>
                </a:solidFill>
              </a:rPr>
              <a:t>Room</a:t>
            </a:r>
            <a:r>
              <a:rPr lang="cs-CZ" sz="2000" b="1" dirty="0">
                <a:solidFill>
                  <a:schemeClr val="accent1"/>
                </a:solidFill>
              </a:rPr>
              <a:t>: </a:t>
            </a:r>
            <a:r>
              <a:rPr lang="cs-CZ" sz="2000" b="1" dirty="0" err="1">
                <a:solidFill>
                  <a:schemeClr val="accent1"/>
                </a:solidFill>
              </a:rPr>
              <a:t>old</a:t>
            </a: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2000" b="1" dirty="0" err="1">
                <a:solidFill>
                  <a:schemeClr val="accent1"/>
                </a:solidFill>
              </a:rPr>
              <a:t>building</a:t>
            </a:r>
            <a:r>
              <a:rPr lang="cs-CZ" sz="2000" b="1" dirty="0">
                <a:solidFill>
                  <a:schemeClr val="accent1"/>
                </a:solidFill>
              </a:rPr>
              <a:t>, </a:t>
            </a:r>
            <a:r>
              <a:rPr lang="cs-CZ" sz="2000" b="1" dirty="0" err="1">
                <a:solidFill>
                  <a:schemeClr val="accent1"/>
                </a:solidFill>
              </a:rPr>
              <a:t>door</a:t>
            </a:r>
            <a:r>
              <a:rPr lang="cs-CZ" sz="2000" b="1" dirty="0">
                <a:solidFill>
                  <a:schemeClr val="accent1"/>
                </a:solidFill>
              </a:rPr>
              <a:t> no. 1.015</a:t>
            </a:r>
            <a:endParaRPr lang="cs-CZ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iFi tips and tricks: Here is how to secure WiFi connection | How-to">
            <a:extLst>
              <a:ext uri="{FF2B5EF4-FFF2-40B4-BE49-F238E27FC236}">
                <a16:creationId xmlns:a16="http://schemas.microsoft.com/office/drawing/2014/main" id="{72944EFD-0688-4D07-BA35-E16F1053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09" y="2850321"/>
            <a:ext cx="4281192" cy="24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1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5289" y="1065320"/>
            <a:ext cx="2059620" cy="5775217"/>
          </a:xfrm>
        </p:spPr>
        <p:txBody>
          <a:bodyPr>
            <a:normAutofit/>
          </a:bodyPr>
          <a:lstStyle/>
          <a:p>
            <a:pPr algn="ctr"/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MAP OF THE LIBRARY AND THE FACULTY LIBRARIES AROUND THE CITY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3" y="355411"/>
            <a:ext cx="6129716" cy="6129716"/>
          </a:xfrm>
        </p:spPr>
      </p:pic>
    </p:spTree>
    <p:extLst>
      <p:ext uri="{BB962C8B-B14F-4D97-AF65-F5344CB8AC3E}">
        <p14:creationId xmlns:p14="http://schemas.microsoft.com/office/powerpoint/2010/main" val="3407534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38A09-A459-43F8-9FAA-56934D38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69" y="1395556"/>
            <a:ext cx="7560000" cy="748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dirty="0" err="1"/>
              <a:t>Thank</a:t>
            </a:r>
            <a:r>
              <a:rPr lang="cs-CZ" sz="4900" dirty="0"/>
              <a:t> </a:t>
            </a:r>
            <a:r>
              <a:rPr lang="cs-CZ" sz="4900" dirty="0" err="1"/>
              <a:t>you</a:t>
            </a:r>
            <a:r>
              <a:rPr lang="cs-CZ" sz="4900" dirty="0"/>
              <a:t> </a:t>
            </a:r>
            <a:r>
              <a:rPr lang="cs-CZ" sz="4900" dirty="0" err="1"/>
              <a:t>for</a:t>
            </a:r>
            <a:r>
              <a:rPr lang="cs-CZ" sz="4900" dirty="0"/>
              <a:t> </a:t>
            </a:r>
            <a:r>
              <a:rPr lang="cs-CZ" sz="4900" dirty="0" err="1"/>
              <a:t>attention</a:t>
            </a:r>
            <a:r>
              <a:rPr lang="cs-CZ" sz="4900" dirty="0"/>
              <a:t> and </a:t>
            </a:r>
            <a:r>
              <a:rPr lang="cs-CZ" sz="4900" dirty="0" err="1"/>
              <a:t>see</a:t>
            </a:r>
            <a:r>
              <a:rPr lang="cs-CZ" sz="4900" dirty="0"/>
              <a:t> </a:t>
            </a:r>
            <a:r>
              <a:rPr lang="cs-CZ" sz="4900" dirty="0" err="1"/>
              <a:t>you</a:t>
            </a:r>
            <a:r>
              <a:rPr lang="cs-CZ" sz="4900" dirty="0"/>
              <a:t> in </a:t>
            </a:r>
            <a:r>
              <a:rPr lang="cs-CZ" sz="4900" dirty="0" err="1"/>
              <a:t>the</a:t>
            </a:r>
            <a:r>
              <a:rPr lang="cs-CZ" sz="4900" dirty="0"/>
              <a:t> </a:t>
            </a:r>
            <a:r>
              <a:rPr lang="cs-CZ" sz="4900" dirty="0" err="1"/>
              <a:t>library</a:t>
            </a:r>
            <a:r>
              <a:rPr lang="cs-CZ" sz="4900" dirty="0"/>
              <a:t>! </a:t>
            </a:r>
            <a:br>
              <a:rPr lang="cs-CZ" sz="2800" dirty="0"/>
            </a:br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1FD6805-F518-44CB-8517-F6D9DB514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40" y="2743261"/>
            <a:ext cx="5208422" cy="3472282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182AD5-9655-438B-8036-AFED7C15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51723"/>
            <a:ext cx="7118902" cy="216000"/>
          </a:xfrm>
        </p:spPr>
        <p:txBody>
          <a:bodyPr/>
          <a:lstStyle/>
          <a:p>
            <a:pPr algn="ctr"/>
            <a:r>
              <a:rPr lang="cs-CZ" sz="1100" dirty="0"/>
              <a:t>Mgr. Eva </a:t>
            </a:r>
            <a:r>
              <a:rPr lang="cs-CZ" sz="1100" dirty="0" err="1"/>
              <a:t>Hejdušková</a:t>
            </a:r>
            <a:r>
              <a:rPr lang="cs-CZ" sz="1100" dirty="0"/>
              <a:t>, </a:t>
            </a:r>
            <a:r>
              <a:rPr lang="cs-CZ" sz="1100" dirty="0" err="1"/>
              <a:t>Medical</a:t>
            </a:r>
            <a:r>
              <a:rPr lang="cs-CZ" sz="1100" dirty="0"/>
              <a:t> Library UP, </a:t>
            </a:r>
            <a:r>
              <a:rPr lang="cs-CZ" sz="1100" dirty="0">
                <a:hlinkClick r:id="rId3"/>
              </a:rPr>
              <a:t>eva.hejduskova@upol.cz</a:t>
            </a:r>
            <a:r>
              <a:rPr lang="cs-CZ" sz="1100" dirty="0"/>
              <a:t>, +420 585 632 965 </a:t>
            </a:r>
          </a:p>
        </p:txBody>
      </p:sp>
    </p:spTree>
    <p:extLst>
      <p:ext uri="{BB962C8B-B14F-4D97-AF65-F5344CB8AC3E}">
        <p14:creationId xmlns:p14="http://schemas.microsoft.com/office/powerpoint/2010/main" val="329549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8343" y="1848974"/>
            <a:ext cx="8262851" cy="2385754"/>
          </a:xfrm>
        </p:spPr>
        <p:txBody>
          <a:bodyPr>
            <a:noAutofit/>
          </a:bodyPr>
          <a:lstStyle/>
          <a:p>
            <a:r>
              <a:rPr lang="cs-CZ" sz="2400" dirty="0" err="1"/>
              <a:t>Contacts</a:t>
            </a:r>
            <a:r>
              <a:rPr lang="cs-CZ" sz="2400" dirty="0"/>
              <a:t>:</a:t>
            </a:r>
            <a:br>
              <a:rPr lang="cs-CZ" sz="24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cs-CZ" sz="24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sz="2400" dirty="0"/>
              <a:t>WEB – </a:t>
            </a:r>
            <a:r>
              <a:rPr lang="cs-CZ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www.knihovna.upol.cz/en</a:t>
            </a:r>
            <a:r>
              <a:rPr lang="cs-CZ" sz="2400" dirty="0"/>
              <a:t> 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FACEBOOK - </a:t>
            </a:r>
            <a:r>
              <a:rPr lang="cs-CZ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www.facebook.com/knihovnaUP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INSTAGRAM - @</a:t>
            </a:r>
            <a:r>
              <a:rPr lang="cs-CZ" sz="2400" dirty="0" err="1"/>
              <a:t>knihovnaupol</a:t>
            </a:r>
            <a:br>
              <a:rPr lang="cs-CZ" sz="2400" dirty="0"/>
            </a:br>
            <a:br>
              <a:rPr lang="cs-CZ" sz="2400" dirty="0"/>
            </a:br>
            <a:r>
              <a:rPr lang="en-US" sz="2400" dirty="0"/>
              <a:t>Entry to each part of the library is free</a:t>
            </a:r>
            <a:r>
              <a:rPr lang="cs-CZ" sz="2400" dirty="0"/>
              <a:t>.</a:t>
            </a:r>
            <a:br>
              <a:rPr lang="cs-CZ" sz="2400" dirty="0"/>
            </a:br>
            <a:br>
              <a:rPr lang="cs-CZ" sz="2400" dirty="0"/>
            </a:br>
            <a:r>
              <a:rPr lang="cs-CZ" sz="2800" dirty="0">
                <a:solidFill>
                  <a:srgbClr val="FF0000"/>
                </a:solidFill>
              </a:rPr>
              <a:t>Library </a:t>
            </a:r>
            <a:r>
              <a:rPr lang="cs-CZ" sz="2800" dirty="0" err="1">
                <a:solidFill>
                  <a:srgbClr val="FF0000"/>
                </a:solidFill>
              </a:rPr>
              <a:t>card</a:t>
            </a:r>
            <a:r>
              <a:rPr lang="cs-CZ" sz="2800" dirty="0">
                <a:solidFill>
                  <a:srgbClr val="FF0000"/>
                </a:solidFill>
              </a:rPr>
              <a:t> =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ISIC </a:t>
            </a:r>
            <a:r>
              <a:rPr lang="cs-CZ" sz="2800" dirty="0" err="1">
                <a:solidFill>
                  <a:srgbClr val="FF0000"/>
                </a:solidFill>
              </a:rPr>
              <a:t>card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except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British</a:t>
            </a:r>
            <a:r>
              <a:rPr lang="cs-CZ" sz="2400" dirty="0"/>
              <a:t> Centre)</a:t>
            </a: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72" y="228600"/>
            <a:ext cx="1827136" cy="10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8699" y="411372"/>
            <a:ext cx="6202625" cy="748080"/>
          </a:xfrm>
        </p:spPr>
        <p:txBody>
          <a:bodyPr/>
          <a:lstStyle/>
          <a:p>
            <a:r>
              <a:rPr lang="cs-CZ" dirty="0"/>
              <a:t>CENTRAL LIBRARY – „Zbrojnice“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7558" y="1612668"/>
            <a:ext cx="6086807" cy="48164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/>
              <a:t>OPENING HOURS: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Mon – </a:t>
            </a:r>
            <a:r>
              <a:rPr lang="cs-CZ" dirty="0" err="1">
                <a:solidFill>
                  <a:schemeClr val="tx1"/>
                </a:solidFill>
              </a:rPr>
              <a:t>Thur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altLang="cs-CZ" b="1" dirty="0">
                <a:solidFill>
                  <a:schemeClr val="tx1"/>
                </a:solidFill>
              </a:rPr>
              <a:t>8.00 </a:t>
            </a:r>
            <a:r>
              <a:rPr lang="cs-CZ" altLang="cs-CZ" b="1" dirty="0" err="1">
                <a:solidFill>
                  <a:schemeClr val="tx1"/>
                </a:solidFill>
              </a:rPr>
              <a:t>am</a:t>
            </a:r>
            <a:r>
              <a:rPr lang="cs-CZ" altLang="cs-CZ" b="1" dirty="0">
                <a:solidFill>
                  <a:schemeClr val="tx1"/>
                </a:solidFill>
              </a:rPr>
              <a:t> – 10.00 </a:t>
            </a:r>
            <a:r>
              <a:rPr lang="cs-CZ" altLang="cs-CZ" b="1" dirty="0" err="1">
                <a:solidFill>
                  <a:schemeClr val="tx1"/>
                </a:solidFill>
              </a:rPr>
              <a:t>pm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Fri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altLang="cs-CZ" b="1" dirty="0">
                <a:solidFill>
                  <a:schemeClr val="tx1"/>
                </a:solidFill>
              </a:rPr>
              <a:t>8.00 </a:t>
            </a:r>
            <a:r>
              <a:rPr lang="cs-CZ" altLang="cs-CZ" b="1" dirty="0" err="1">
                <a:solidFill>
                  <a:schemeClr val="tx1"/>
                </a:solidFill>
              </a:rPr>
              <a:t>am</a:t>
            </a:r>
            <a:r>
              <a:rPr lang="cs-CZ" altLang="cs-CZ" b="1" dirty="0">
                <a:solidFill>
                  <a:schemeClr val="tx1"/>
                </a:solidFill>
              </a:rPr>
              <a:t> – 7.00 </a:t>
            </a:r>
            <a:r>
              <a:rPr lang="cs-CZ" altLang="cs-CZ" b="1" dirty="0" err="1">
                <a:solidFill>
                  <a:schemeClr val="tx1"/>
                </a:solidFill>
              </a:rPr>
              <a:t>pm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Sat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b="1" dirty="0">
                <a:solidFill>
                  <a:schemeClr val="tx1"/>
                </a:solidFill>
              </a:rPr>
              <a:t>9.00 </a:t>
            </a:r>
            <a:r>
              <a:rPr lang="cs-CZ" b="1" dirty="0" err="1">
                <a:solidFill>
                  <a:schemeClr val="tx1"/>
                </a:solidFill>
              </a:rPr>
              <a:t>am</a:t>
            </a:r>
            <a:r>
              <a:rPr lang="cs-CZ" b="1" dirty="0">
                <a:solidFill>
                  <a:schemeClr val="tx1"/>
                </a:solidFill>
              </a:rPr>
              <a:t> – 4.00 </a:t>
            </a:r>
            <a:r>
              <a:rPr lang="cs-CZ" b="1" dirty="0" err="1">
                <a:solidFill>
                  <a:schemeClr val="tx1"/>
                </a:solidFill>
              </a:rPr>
              <a:t>pm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Night </a:t>
            </a:r>
            <a:r>
              <a:rPr lang="cs-CZ" dirty="0" err="1">
                <a:solidFill>
                  <a:schemeClr val="tx1"/>
                </a:solidFill>
              </a:rPr>
              <a:t>Reading</a:t>
            </a:r>
            <a:r>
              <a:rPr lang="cs-CZ" dirty="0">
                <a:solidFill>
                  <a:schemeClr val="tx1"/>
                </a:solidFill>
              </a:rPr>
              <a:t> Room – </a:t>
            </a:r>
            <a:r>
              <a:rPr lang="cs-CZ" b="1" dirty="0">
                <a:solidFill>
                  <a:schemeClr val="tx1"/>
                </a:solidFill>
              </a:rPr>
              <a:t>nonstop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biggest</a:t>
            </a:r>
            <a:r>
              <a:rPr lang="cs-CZ" dirty="0"/>
              <a:t> </a:t>
            </a:r>
            <a:r>
              <a:rPr lang="cs-CZ" dirty="0" err="1"/>
              <a:t>library</a:t>
            </a:r>
            <a:r>
              <a:rPr lang="cs-CZ" dirty="0"/>
              <a:t> – </a:t>
            </a:r>
            <a:r>
              <a:rPr lang="cs-CZ" dirty="0" err="1"/>
              <a:t>near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citycentre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, </a:t>
            </a:r>
            <a:r>
              <a:rPr lang="cs-CZ" dirty="0" err="1"/>
              <a:t>Loan</a:t>
            </a:r>
            <a:r>
              <a:rPr lang="cs-CZ" dirty="0"/>
              <a:t> </a:t>
            </a:r>
            <a:r>
              <a:rPr lang="cs-CZ" dirty="0" err="1"/>
              <a:t>Services,Internet</a:t>
            </a:r>
            <a:r>
              <a:rPr lang="cs-CZ" dirty="0"/>
              <a:t> in Library, PC </a:t>
            </a:r>
            <a:r>
              <a:rPr lang="cs-CZ" dirty="0" err="1"/>
              <a:t>rooms</a:t>
            </a:r>
            <a:r>
              <a:rPr lang="cs-CZ" dirty="0"/>
              <a:t>, Study </a:t>
            </a:r>
            <a:r>
              <a:rPr lang="cs-CZ" dirty="0" err="1"/>
              <a:t>rooms</a:t>
            </a:r>
            <a:r>
              <a:rPr lang="cs-CZ" dirty="0"/>
              <a:t>, </a:t>
            </a:r>
            <a:r>
              <a:rPr lang="cs-CZ" dirty="0" err="1"/>
              <a:t>Printing</a:t>
            </a:r>
            <a:r>
              <a:rPr lang="cs-CZ" dirty="0"/>
              <a:t>, </a:t>
            </a:r>
            <a:r>
              <a:rPr lang="cs-CZ" dirty="0" err="1"/>
              <a:t>Copying</a:t>
            </a:r>
            <a:r>
              <a:rPr lang="cs-CZ" dirty="0"/>
              <a:t>, </a:t>
            </a:r>
            <a:r>
              <a:rPr lang="cs-CZ" dirty="0" err="1"/>
              <a:t>Scanning</a:t>
            </a:r>
            <a:r>
              <a:rPr lang="cs-CZ" dirty="0"/>
              <a:t>, </a:t>
            </a:r>
            <a:r>
              <a:rPr lang="cs-CZ" dirty="0" err="1"/>
              <a:t>Bibliographic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,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, </a:t>
            </a:r>
            <a:r>
              <a:rPr lang="cs-CZ" dirty="0" err="1"/>
              <a:t>Interlibrary</a:t>
            </a:r>
            <a:r>
              <a:rPr lang="cs-CZ" dirty="0"/>
              <a:t> </a:t>
            </a:r>
            <a:r>
              <a:rPr lang="cs-CZ" dirty="0" err="1"/>
              <a:t>Loan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, </a:t>
            </a:r>
            <a:r>
              <a:rPr lang="cs-CZ" dirty="0" err="1"/>
              <a:t>Courses</a:t>
            </a:r>
            <a:r>
              <a:rPr lang="cs-CZ" dirty="0"/>
              <a:t>, </a:t>
            </a:r>
            <a:r>
              <a:rPr lang="cs-CZ" dirty="0" err="1"/>
              <a:t>Seminars</a:t>
            </a:r>
            <a:r>
              <a:rPr lang="cs-CZ" dirty="0"/>
              <a:t>, </a:t>
            </a:r>
            <a:r>
              <a:rPr lang="cs-CZ" dirty="0" err="1"/>
              <a:t>Events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borrow</a:t>
            </a:r>
            <a:r>
              <a:rPr lang="cs-CZ" dirty="0"/>
              <a:t> </a:t>
            </a:r>
            <a:r>
              <a:rPr lang="cs-CZ" dirty="0" err="1"/>
              <a:t>flash</a:t>
            </a:r>
            <a:r>
              <a:rPr lang="cs-CZ" dirty="0"/>
              <a:t> disk, notebook, tablet, </a:t>
            </a:r>
            <a:r>
              <a:rPr lang="cs-CZ" dirty="0" err="1"/>
              <a:t>umbrella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relax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blankets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pillows</a:t>
            </a:r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74" y="1159452"/>
            <a:ext cx="3659912" cy="243152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25" y="4164676"/>
            <a:ext cx="2543315" cy="1912267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1F33326-D0AF-4B30-9BFB-2DA4DF89A47F}"/>
              </a:ext>
            </a:extLst>
          </p:cNvPr>
          <p:cNvSpPr/>
          <p:nvPr/>
        </p:nvSpPr>
        <p:spPr>
          <a:xfrm>
            <a:off x="83127" y="1353704"/>
            <a:ext cx="3867304" cy="2170891"/>
          </a:xfrm>
          <a:prstGeom prst="round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13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3556196"/>
            <a:ext cx="7560000" cy="982528"/>
          </a:xfrm>
        </p:spPr>
        <p:txBody>
          <a:bodyPr>
            <a:normAutofit/>
          </a:bodyPr>
          <a:lstStyle/>
          <a:p>
            <a:r>
              <a:rPr lang="cs-CZ" sz="3200" dirty="0" err="1"/>
              <a:t>Medical</a:t>
            </a:r>
            <a:r>
              <a:rPr lang="cs-CZ" sz="3200" dirty="0"/>
              <a:t> Library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2923" y="4287713"/>
            <a:ext cx="7347546" cy="1830454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Manager</a:t>
            </a:r>
            <a:r>
              <a:rPr lang="cs-CZ" dirty="0">
                <a:solidFill>
                  <a:schemeClr val="tx1"/>
                </a:solidFill>
              </a:rPr>
              <a:t>: RNDr. Dana Subova, Ph.D.</a:t>
            </a:r>
          </a:p>
          <a:p>
            <a:r>
              <a:rPr lang="cs-CZ" dirty="0">
                <a:solidFill>
                  <a:schemeClr val="tx1"/>
                </a:solidFill>
              </a:rPr>
              <a:t>E-mail: </a:t>
            </a:r>
            <a:r>
              <a:rPr lang="cs-CZ" dirty="0">
                <a:hlinkClick r:id="rId2"/>
              </a:rPr>
              <a:t>klf@upol.cz</a:t>
            </a:r>
            <a:r>
              <a:rPr lang="cs-CZ" dirty="0"/>
              <a:t> 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cs-CZ" dirty="0"/>
              <a:t>  </a:t>
            </a:r>
            <a:r>
              <a:rPr lang="cs-CZ" dirty="0">
                <a:hlinkClick r:id="rId3"/>
              </a:rPr>
              <a:t>dana.subova@upol.cz</a:t>
            </a:r>
            <a:r>
              <a:rPr lang="cs-CZ" dirty="0"/>
              <a:t> 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Telephone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number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sz="2400" dirty="0">
                <a:solidFill>
                  <a:schemeClr val="tx1"/>
                </a:solidFill>
              </a:rPr>
              <a:t>+420-585 632 951  </a:t>
            </a:r>
          </a:p>
          <a:p>
            <a:r>
              <a:rPr lang="cs-CZ" sz="2400" dirty="0">
                <a:solidFill>
                  <a:schemeClr val="tx1"/>
                </a:solidFill>
              </a:rPr>
              <a:t>			+420-585 632 965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46" y="131884"/>
            <a:ext cx="2985576" cy="10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9781" y="313524"/>
            <a:ext cx="5110341" cy="1056341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/>
              <a:t>Medical</a:t>
            </a:r>
            <a:r>
              <a:rPr lang="cs-CZ" sz="2800" dirty="0"/>
              <a:t> Library </a:t>
            </a:r>
            <a:br>
              <a:rPr lang="cs-CZ" sz="2800" dirty="0"/>
            </a:br>
            <a:r>
              <a:rPr lang="cs-CZ" sz="2800" dirty="0" err="1"/>
              <a:t>Main</a:t>
            </a:r>
            <a:r>
              <a:rPr lang="cs-CZ" sz="2800" dirty="0"/>
              <a:t> Web </a:t>
            </a:r>
            <a:r>
              <a:rPr lang="cs-CZ" sz="2800" dirty="0" err="1"/>
              <a:t>Page</a:t>
            </a:r>
            <a:endParaRPr lang="cs-CZ" sz="28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841E9A2-28DF-453E-8DE7-433CBB90E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2" y="1261797"/>
            <a:ext cx="7009854" cy="5515459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B73ECAA-9AFA-4202-85CB-32DABFFE7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24" y="3542011"/>
            <a:ext cx="4060353" cy="30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44D24-9B76-4E1D-8564-265463B0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043" y="847023"/>
            <a:ext cx="3092858" cy="748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err="1"/>
              <a:t>Medical</a:t>
            </a:r>
            <a:r>
              <a:rPr lang="cs-CZ" sz="2400" dirty="0"/>
              <a:t> Library </a:t>
            </a:r>
            <a:br>
              <a:rPr lang="cs-CZ" sz="2400" dirty="0"/>
            </a:br>
            <a:r>
              <a:rPr lang="cs-CZ" altLang="cs-CZ" sz="2400" dirty="0" err="1"/>
              <a:t>Facilities</a:t>
            </a:r>
            <a:r>
              <a:rPr lang="cs-CZ" altLang="cs-CZ" sz="2400" dirty="0"/>
              <a:t> &amp; </a:t>
            </a:r>
            <a:r>
              <a:rPr lang="cs-CZ" altLang="cs-CZ" sz="2400" dirty="0" err="1"/>
              <a:t>Services</a:t>
            </a:r>
            <a:br>
              <a:rPr lang="cs-CZ" altLang="cs-CZ" sz="2400" dirty="0"/>
            </a:br>
            <a:br>
              <a:rPr lang="cs-CZ" altLang="cs-CZ" sz="2400" dirty="0"/>
            </a:br>
            <a:r>
              <a:rPr lang="cs-CZ" altLang="cs-CZ" sz="2400" dirty="0" err="1"/>
              <a:t>Room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Nr</a:t>
            </a:r>
            <a:r>
              <a:rPr lang="cs-CZ" altLang="cs-CZ" sz="2400" dirty="0"/>
              <a:t>. 2.525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D983148-9581-4E51-80FD-469F1EAA2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1406512"/>
            <a:ext cx="4593793" cy="344534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C8AE8F-CBA0-4012-A8B6-46DD7ACD9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84" y="3129185"/>
            <a:ext cx="4593793" cy="34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3440" y="376978"/>
            <a:ext cx="4082760" cy="1056341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/>
              <a:t>Medical</a:t>
            </a:r>
            <a:r>
              <a:rPr lang="cs-CZ" sz="2800" dirty="0"/>
              <a:t> Library </a:t>
            </a:r>
            <a:br>
              <a:rPr lang="cs-CZ" sz="2800" dirty="0"/>
            </a:br>
            <a:r>
              <a:rPr lang="cs-CZ" altLang="cs-CZ" sz="2800" dirty="0" err="1"/>
              <a:t>Facilities</a:t>
            </a:r>
            <a:r>
              <a:rPr lang="cs-CZ" altLang="cs-CZ" sz="2800" dirty="0"/>
              <a:t> &amp; </a:t>
            </a:r>
            <a:r>
              <a:rPr lang="cs-CZ" altLang="cs-CZ" sz="2800" dirty="0" err="1"/>
              <a:t>Services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451" y="1624512"/>
            <a:ext cx="8076378" cy="4543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→ </a:t>
            </a:r>
            <a:r>
              <a:rPr lang="en-US" sz="2400" b="1" dirty="0">
                <a:solidFill>
                  <a:srgbClr val="C00000"/>
                </a:solidFill>
              </a:rPr>
              <a:t>The library is located in the “</a:t>
            </a:r>
            <a:r>
              <a:rPr lang="cs-CZ" sz="2400" b="1" dirty="0" err="1">
                <a:solidFill>
                  <a:srgbClr val="C00000"/>
                </a:solidFill>
              </a:rPr>
              <a:t>new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building</a:t>
            </a:r>
            <a:r>
              <a:rPr lang="en-US" sz="2400" b="1" dirty="0">
                <a:solidFill>
                  <a:srgbClr val="C00000"/>
                </a:solidFill>
              </a:rPr>
              <a:t>” </a:t>
            </a:r>
            <a:r>
              <a:rPr lang="cs-CZ" sz="2400" b="1" dirty="0">
                <a:solidFill>
                  <a:srgbClr val="C00000"/>
                </a:solidFill>
              </a:rPr>
              <a:t>of</a:t>
            </a:r>
            <a:r>
              <a:rPr lang="en-US" sz="2400" b="1" dirty="0">
                <a:solidFill>
                  <a:srgbClr val="C00000"/>
                </a:solidFill>
              </a:rPr>
              <a:t> the Medical Faculty, inside the two glass corridors interconnecting the old and new building</a:t>
            </a:r>
            <a:r>
              <a:rPr lang="cs-CZ" sz="2400" b="1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sz="16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800" b="1" dirty="0"/>
              <a:t>OPENING HOURS:</a:t>
            </a:r>
          </a:p>
          <a:p>
            <a:pPr marL="762000" lvl="1" indent="-304800">
              <a:lnSpc>
                <a:spcPct val="80000"/>
              </a:lnSpc>
              <a:buNone/>
              <a:defRPr/>
            </a:pPr>
            <a:r>
              <a:rPr lang="cs-CZ" altLang="cs-CZ" sz="2400" b="1" dirty="0" err="1">
                <a:solidFill>
                  <a:schemeClr val="tx1"/>
                </a:solidFill>
              </a:rPr>
              <a:t>Monday</a:t>
            </a:r>
            <a:r>
              <a:rPr lang="cs-CZ" altLang="cs-CZ" sz="2400" b="1" dirty="0">
                <a:solidFill>
                  <a:schemeClr val="tx1"/>
                </a:solidFill>
              </a:rPr>
              <a:t> – </a:t>
            </a:r>
            <a:r>
              <a:rPr lang="cs-CZ" altLang="cs-CZ" sz="2400" b="1" dirty="0" err="1">
                <a:solidFill>
                  <a:schemeClr val="tx1"/>
                </a:solidFill>
              </a:rPr>
              <a:t>Thursday</a:t>
            </a:r>
            <a:r>
              <a:rPr lang="cs-CZ" altLang="cs-CZ" sz="2400" b="1" dirty="0">
                <a:solidFill>
                  <a:schemeClr val="tx1"/>
                </a:solidFill>
              </a:rPr>
              <a:t>           8.00 </a:t>
            </a:r>
            <a:r>
              <a:rPr lang="cs-CZ" altLang="cs-CZ" sz="2400" b="1" dirty="0" err="1">
                <a:solidFill>
                  <a:schemeClr val="tx1"/>
                </a:solidFill>
              </a:rPr>
              <a:t>am</a:t>
            </a:r>
            <a:r>
              <a:rPr lang="cs-CZ" altLang="cs-CZ" sz="2400" b="1" dirty="0">
                <a:solidFill>
                  <a:schemeClr val="tx1"/>
                </a:solidFill>
              </a:rPr>
              <a:t> – 6.00 </a:t>
            </a:r>
            <a:r>
              <a:rPr lang="cs-CZ" altLang="cs-CZ" sz="2400" b="1" dirty="0" err="1">
                <a:solidFill>
                  <a:schemeClr val="tx1"/>
                </a:solidFill>
              </a:rPr>
              <a:t>pm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marL="762000" lvl="1" indent="-304800">
              <a:lnSpc>
                <a:spcPct val="80000"/>
              </a:lnSpc>
              <a:buNone/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Friday</a:t>
            </a:r>
            <a:r>
              <a:rPr lang="cs-CZ" sz="2400" b="1" dirty="0">
                <a:solidFill>
                  <a:schemeClr val="tx1"/>
                </a:solidFill>
              </a:rPr>
              <a:t> 		        	        8.00 </a:t>
            </a:r>
            <a:r>
              <a:rPr lang="cs-CZ" sz="2400" b="1" dirty="0" err="1">
                <a:solidFill>
                  <a:schemeClr val="tx1"/>
                </a:solidFill>
              </a:rPr>
              <a:t>am</a:t>
            </a:r>
            <a:r>
              <a:rPr lang="cs-CZ" sz="2400" b="1" dirty="0">
                <a:solidFill>
                  <a:schemeClr val="tx1"/>
                </a:solidFill>
              </a:rPr>
              <a:t> – 3.30 </a:t>
            </a:r>
            <a:r>
              <a:rPr lang="cs-CZ" sz="2400" b="1" dirty="0" err="1">
                <a:solidFill>
                  <a:schemeClr val="tx1"/>
                </a:solidFill>
              </a:rPr>
              <a:t>pm</a:t>
            </a:r>
            <a:endParaRPr lang="cs-CZ" sz="2400" b="1" dirty="0">
              <a:solidFill>
                <a:schemeClr val="tx1"/>
              </a:solidFill>
            </a:endParaRPr>
          </a:p>
          <a:p>
            <a:pPr marL="762000" lvl="1" indent="-304800">
              <a:lnSpc>
                <a:spcPct val="80000"/>
              </a:lnSpc>
              <a:buNone/>
              <a:defRPr/>
            </a:pP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b="1" dirty="0"/>
              <a:t>             </a:t>
            </a:r>
            <a:r>
              <a:rPr lang="cs-CZ" altLang="cs-CZ" sz="18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800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81247606-CDA6-428E-BC80-03C3EB0725F4}"/>
              </a:ext>
            </a:extLst>
          </p:cNvPr>
          <p:cNvSpPr/>
          <p:nvPr/>
        </p:nvSpPr>
        <p:spPr>
          <a:xfrm>
            <a:off x="767234" y="3353767"/>
            <a:ext cx="7082684" cy="1579418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455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EAF81420AF3546B74854EBCF5B186D" ma:contentTypeVersion="10" ma:contentTypeDescription="Vytvoří nový dokument" ma:contentTypeScope="" ma:versionID="3970bb412ec2ff7b48dd3e13960e5c7a">
  <xsd:schema xmlns:xsd="http://www.w3.org/2001/XMLSchema" xmlns:xs="http://www.w3.org/2001/XMLSchema" xmlns:p="http://schemas.microsoft.com/office/2006/metadata/properties" xmlns:ns3="049b9cbe-efc1-4b57-82b5-2853351bb9c4" targetNamespace="http://schemas.microsoft.com/office/2006/metadata/properties" ma:root="true" ma:fieldsID="74cb83284715d6bb24febaca0d5f4a37" ns3:_="">
    <xsd:import namespace="049b9cbe-efc1-4b57-82b5-2853351bb9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b9cbe-efc1-4b57-82b5-2853351bb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B7031E-C703-4984-A464-FDBA243C1D0B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049b9cbe-efc1-4b57-82b5-2853351bb9c4"/>
  </ds:schemaRefs>
</ds:datastoreItem>
</file>

<file path=customXml/itemProps2.xml><?xml version="1.0" encoding="utf-8"?>
<ds:datastoreItem xmlns:ds="http://schemas.openxmlformats.org/officeDocument/2006/customXml" ds:itemID="{F5DFE057-8487-4BAA-B1E1-C2C9CAA45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20F226-64CA-402B-A0D2-336E5367D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b9cbe-efc1-4b57-82b5-2853351bb9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5875</TotalTime>
  <Words>1131</Words>
  <Application>Microsoft Office PowerPoint</Application>
  <PresentationFormat>Vlastní</PresentationFormat>
  <Paragraphs>176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Corbel</vt:lpstr>
      <vt:lpstr>Times New Roman</vt:lpstr>
      <vt:lpstr>Wingdings</vt:lpstr>
      <vt:lpstr>Motiv Office</vt:lpstr>
      <vt:lpstr>PALACKÝ UNIVERSITY LIBRARY  12/09/2023</vt:lpstr>
      <vt:lpstr>CENTRAL LIBRARY + FACULTY LIBRARIES</vt:lpstr>
      <vt:lpstr>   MAP OF THE LIBRARY AND THE FACULTY LIBRARIES AROUND THE CITY</vt:lpstr>
      <vt:lpstr>Contacts:  WEB – www.knihovna.upol.cz/en   FACEBOOK - www.facebook.com/knihovnaUP  INSTAGRAM - @knihovnaupol  Entry to each part of the library is free.  Library card = ISIC card (except The British Centre)   </vt:lpstr>
      <vt:lpstr>CENTRAL LIBRARY – „Zbrojnice“</vt:lpstr>
      <vt:lpstr>Medical Library</vt:lpstr>
      <vt:lpstr>Medical Library  Main Web Page</vt:lpstr>
      <vt:lpstr>Medical Library  Facilities &amp; Services  Room Nr. 2.525</vt:lpstr>
      <vt:lpstr>Medical Library  Facilities &amp; Services</vt:lpstr>
      <vt:lpstr>Medical Library Facilities &amp; Services</vt:lpstr>
      <vt:lpstr>Prezentace aplikace PowerPoint</vt:lpstr>
      <vt:lpstr>Medical Library  Facilities &amp; Services</vt:lpstr>
      <vt:lpstr>Medical Library  Facilities &amp; Services</vt:lpstr>
      <vt:lpstr>Medical Library  Facilities &amp; Services</vt:lpstr>
      <vt:lpstr>Medical Library Facilities &amp; Services</vt:lpstr>
      <vt:lpstr>Free charging point Rooms Nr. 2.525  and Nr. 2.542</vt:lpstr>
      <vt:lpstr>Medical Library  First relaxation corner</vt:lpstr>
      <vt:lpstr>Laptop or tablet</vt:lpstr>
      <vt:lpstr>Faculty´s souvenirs</vt:lpstr>
      <vt:lpstr>Where can you study  or use a computer?</vt:lpstr>
      <vt:lpstr>Study Room   Room Nr. 2.542</vt:lpstr>
      <vt:lpstr>Where can you study  or use a computer?  Room Nr. 2.542</vt:lpstr>
      <vt:lpstr>Medical Library Second relaxation corner</vt:lpstr>
      <vt:lpstr> Searching literature  → UNION CATALOGUE</vt:lpstr>
      <vt:lpstr>             UNION CATALOGUE</vt:lpstr>
      <vt:lpstr>             UNION CATALOGUE</vt:lpstr>
      <vt:lpstr>Portal of electronic information resources Ezdroje.upol.cz  </vt:lpstr>
      <vt:lpstr>Prezentace aplikace PowerPoint</vt:lpstr>
      <vt:lpstr>If you face same troubles with conection…</vt:lpstr>
      <vt:lpstr>Thank you for attention and see you in the library!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Kopecna Veronika</dc:creator>
  <cp:lastModifiedBy>Hejduskova Eva</cp:lastModifiedBy>
  <cp:revision>354</cp:revision>
  <cp:lastPrinted>2023-09-07T06:25:38Z</cp:lastPrinted>
  <dcterms:created xsi:type="dcterms:W3CDTF">2016-09-09T07:44:41Z</dcterms:created>
  <dcterms:modified xsi:type="dcterms:W3CDTF">2023-09-07T06:40:08Z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0x01010032EAF81420AF3546B74854EBCF5B186D</vt:lpwstr>
  </property>
</Properties>
</file>