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3"/>
  </p:notesMasterIdLst>
  <p:sldIdLst>
    <p:sldId id="304" r:id="rId5"/>
    <p:sldId id="274" r:id="rId6"/>
    <p:sldId id="261" r:id="rId7"/>
    <p:sldId id="272" r:id="rId8"/>
    <p:sldId id="273" r:id="rId9"/>
    <p:sldId id="275" r:id="rId10"/>
    <p:sldId id="296" r:id="rId11"/>
    <p:sldId id="259" r:id="rId12"/>
    <p:sldId id="301" r:id="rId13"/>
    <p:sldId id="308" r:id="rId14"/>
    <p:sldId id="260" r:id="rId15"/>
    <p:sldId id="277" r:id="rId16"/>
    <p:sldId id="285" r:id="rId17"/>
    <p:sldId id="307" r:id="rId18"/>
    <p:sldId id="302" r:id="rId19"/>
    <p:sldId id="279" r:id="rId20"/>
    <p:sldId id="271" r:id="rId21"/>
    <p:sldId id="706" r:id="rId22"/>
    <p:sldId id="264" r:id="rId23"/>
    <p:sldId id="267" r:id="rId24"/>
    <p:sldId id="295" r:id="rId25"/>
    <p:sldId id="297" r:id="rId26"/>
    <p:sldId id="278" r:id="rId27"/>
    <p:sldId id="305" r:id="rId28"/>
    <p:sldId id="289" r:id="rId29"/>
    <p:sldId id="298" r:id="rId30"/>
    <p:sldId id="303" r:id="rId31"/>
    <p:sldId id="281" r:id="rId32"/>
    <p:sldId id="309" r:id="rId33"/>
    <p:sldId id="287" r:id="rId34"/>
    <p:sldId id="282" r:id="rId35"/>
    <p:sldId id="283" r:id="rId36"/>
    <p:sldId id="284" r:id="rId37"/>
    <p:sldId id="292" r:id="rId38"/>
    <p:sldId id="294" r:id="rId39"/>
    <p:sldId id="705" r:id="rId40"/>
    <p:sldId id="291" r:id="rId41"/>
    <p:sldId id="270" r:id="rId42"/>
  </p:sldIdLst>
  <p:sldSz cx="8999538" cy="6840538"/>
  <p:notesSz cx="6858000" cy="9144000"/>
  <p:defaultTextStyle>
    <a:defPPr>
      <a:defRPr lang="cs-CZ"/>
    </a:defPPr>
    <a:lvl1pPr marL="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1pPr>
    <a:lvl2pPr marL="452537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2pPr>
    <a:lvl3pPr marL="90507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3pPr>
    <a:lvl4pPr marL="135761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4pPr>
    <a:lvl5pPr marL="181014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5pPr>
    <a:lvl6pPr marL="226268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6pPr>
    <a:lvl7pPr marL="2715219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7pPr>
    <a:lvl8pPr marL="316775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8pPr>
    <a:lvl9pPr marL="3620292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14" y="96"/>
      </p:cViewPr>
      <p:guideLst>
        <p:guide orient="horz" pos="2154"/>
        <p:guide pos="2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1901-92BB-4FDD-BA03-8B5D36861ACA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43000"/>
            <a:ext cx="4060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EE4EC-FC1D-4A5C-A5BA-DA124659C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03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EE4EC-FC1D-4A5C-A5BA-DA124659C1D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626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EE4EC-FC1D-4A5C-A5BA-DA124659C1D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313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000" y="6450675"/>
            <a:ext cx="6840000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99" y="2904775"/>
            <a:ext cx="3342139" cy="10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1980001"/>
            <a:ext cx="7560000" cy="1612866"/>
          </a:xfrm>
        </p:spPr>
        <p:txBody>
          <a:bodyPr anchor="t">
            <a:normAutofit/>
          </a:bodyPr>
          <a:lstStyle>
            <a:lvl1pPr algn="l">
              <a:defRPr sz="2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3592866"/>
            <a:ext cx="7560000" cy="1552712"/>
          </a:xfrm>
        </p:spPr>
        <p:txBody>
          <a:bodyPr/>
          <a:lstStyle>
            <a:lvl1pPr marL="0" indent="0" algn="l">
              <a:buNone/>
              <a:defRPr sz="2362">
                <a:solidFill>
                  <a:schemeClr val="accent2"/>
                </a:solidFill>
              </a:defRPr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7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4380949"/>
            <a:ext cx="7560000" cy="982528"/>
          </a:xfrm>
        </p:spPr>
        <p:txBody>
          <a:bodyPr anchor="t">
            <a:normAutofit/>
          </a:bodyPr>
          <a:lstStyle>
            <a:lvl1pPr algn="ctr">
              <a:defRPr sz="2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5363477"/>
            <a:ext cx="7560000" cy="945883"/>
          </a:xfrm>
        </p:spPr>
        <p:txBody>
          <a:bodyPr/>
          <a:lstStyle>
            <a:lvl1pPr marL="0" indent="0" algn="ctr">
              <a:buNone/>
              <a:defRPr sz="2362">
                <a:solidFill>
                  <a:schemeClr val="accent2"/>
                </a:solidFill>
              </a:defRPr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000" y="6450675"/>
            <a:ext cx="6840000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15" y="1260000"/>
            <a:ext cx="2203708" cy="18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3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462400"/>
            <a:ext cx="3622702" cy="3898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298" y="2462400"/>
            <a:ext cx="3622702" cy="3898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38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620000"/>
            <a:ext cx="7560000" cy="748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368800"/>
            <a:ext cx="3621600" cy="693376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3151650"/>
            <a:ext cx="3621600" cy="32095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00" y="2368800"/>
            <a:ext cx="3621600" cy="693376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3151650"/>
            <a:ext cx="3621600" cy="32095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4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1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620000"/>
            <a:ext cx="3004102" cy="748800"/>
          </a:xfrm>
        </p:spPr>
        <p:txBody>
          <a:bodyPr anchor="b">
            <a:normAutofit/>
          </a:bodyPr>
          <a:lstStyle>
            <a:lvl1pPr>
              <a:defRPr sz="2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1620000"/>
            <a:ext cx="4454024" cy="47332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458274"/>
            <a:ext cx="3004102" cy="3902926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8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1620000"/>
            <a:ext cx="7560000" cy="7480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460567"/>
            <a:ext cx="7560000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450675"/>
            <a:ext cx="7118902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3593" y="6450675"/>
            <a:ext cx="31640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3B6205-E093-439F-9685-8F7A4FC3F42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40000"/>
            <a:ext cx="2560325" cy="7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sldNum="0" hdr="0" dt="0"/>
  <p:txStyles>
    <p:titleStyle>
      <a:lvl1pPr algn="l" defTabSz="899952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899952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−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9750" indent="-273050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8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6450" indent="-266700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6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1563" indent="-265113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27463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474869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4846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4822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4798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976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952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929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905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881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857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834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knihovna.upol.cz/katalogy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acebook.com/knihovnaUP" TargetMode="External"/><Relationship Id="rId4" Type="http://schemas.openxmlformats.org/officeDocument/2006/relationships/hyperlink" Target="http://www.knihovna.upol.cz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safeq.upol.cz/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knihovna.upol.cz/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katalog.upol.cz/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upol.cz/" TargetMode="External"/><Relationship Id="rId2" Type="http://schemas.openxmlformats.org/officeDocument/2006/relationships/hyperlink" Target="https://wiki.upol.cz/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zdroje.upol.cz/prehled/shibboleth.php?lang=cs" TargetMode="External"/><Relationship Id="rId2" Type="http://schemas.openxmlformats.org/officeDocument/2006/relationships/hyperlink" Target="https://wiki.upol.cz/upwiki/Pristup_k_pocitacove_siti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zdroje.upol.cz/prehled/?lang=cs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tomas.kopecny@upol.cz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klf@" TargetMode="External"/><Relationship Id="rId2" Type="http://schemas.openxmlformats.org/officeDocument/2006/relationships/hyperlink" Target="http://www.knihovna.upol.cz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hyperlink" Target="mailto:dana.subova@upol.c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knihovna.upol.cz/fileadmin/userdata/cm/knihovna/Dokumenty/Knihovni_rad__21._6._2018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zdroje.upol.cz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s://ezdroje.upol.cz/index.php?lang=e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hyperlink" Target="http://www.knihovna.upol.c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ihovna.upol.cz/pobocky/lf/" TargetMode="External"/><Relationship Id="rId2" Type="http://schemas.openxmlformats.org/officeDocument/2006/relationships/hyperlink" Target="http://www.upol.cz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09273" y="3488024"/>
            <a:ext cx="7560000" cy="1007706"/>
          </a:xfrm>
        </p:spPr>
        <p:txBody>
          <a:bodyPr>
            <a:normAutofit fontScale="90000"/>
          </a:bodyPr>
          <a:lstStyle/>
          <a:p>
            <a:r>
              <a:rPr lang="cs-CZ" dirty="0"/>
              <a:t>Knihovna Lékařské fakulty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45" y="0"/>
            <a:ext cx="2784493" cy="167069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AE34EE2-5D9C-45D5-8EF0-FBC8C3FB1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43" y="4266135"/>
            <a:ext cx="5101315" cy="22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90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0000" y="1660849"/>
            <a:ext cx="1939224" cy="1932018"/>
          </a:xfrm>
        </p:spPr>
        <p:txBody>
          <a:bodyPr/>
          <a:lstStyle/>
          <a:p>
            <a:pPr algn="ctr"/>
            <a:r>
              <a:rPr lang="cs-CZ" dirty="0"/>
              <a:t>Web Knihovny LF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85192" y="2183363"/>
            <a:ext cx="7794808" cy="4142792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2" y="222847"/>
            <a:ext cx="8046720" cy="4956842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7D5FB75E-6705-466B-848C-1C0E955A3279}"/>
              </a:ext>
            </a:extLst>
          </p:cNvPr>
          <p:cNvSpPr txBox="1">
            <a:spLocks/>
          </p:cNvSpPr>
          <p:nvPr/>
        </p:nvSpPr>
        <p:spPr>
          <a:xfrm>
            <a:off x="2743037" y="5179689"/>
            <a:ext cx="5788875" cy="1635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99952" rtl="0" eaLnBrk="1" latinLnBrk="0" hangingPunct="1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None/>
              <a:defRPr sz="236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9976" indent="0" algn="ctr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968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9952" indent="0" algn="ctr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772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9929" indent="0" algn="ctr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5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9905" indent="0" algn="ctr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5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49881" indent="0" algn="ctr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9857" indent="0" algn="ctr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9834" indent="0" algn="ctr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9810" indent="0" algn="ctr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rgbClr val="0070C0"/>
                </a:solidFill>
              </a:rPr>
              <a:t>Doporučujeme si prostudovat:</a:t>
            </a:r>
          </a:p>
          <a:p>
            <a:pPr algn="ctr"/>
            <a:r>
              <a:rPr lang="cs-CZ" sz="2800" b="1" dirty="0">
                <a:solidFill>
                  <a:srgbClr val="0070C0"/>
                </a:solidFill>
              </a:rPr>
              <a:t>Provozní řád knihovny UP</a:t>
            </a:r>
          </a:p>
          <a:p>
            <a:pPr algn="ctr"/>
            <a:r>
              <a:rPr lang="cs-CZ" sz="2800" b="1" dirty="0">
                <a:solidFill>
                  <a:srgbClr val="0070C0"/>
                </a:solidFill>
              </a:rPr>
              <a:t>Knihovní řád knihovny UP</a:t>
            </a:r>
            <a:endParaRPr lang="cs-CZ" sz="28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24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24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20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15E006-1593-4EEE-858C-80456407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810" y="5353396"/>
            <a:ext cx="603530" cy="13308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9F4927-2C66-4B3E-92C4-4285036F9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462" y="5286830"/>
            <a:ext cx="603530" cy="133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0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20400" y="574869"/>
            <a:ext cx="4807964" cy="509962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Půjčovna lékařské literatury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70124" y="1323974"/>
            <a:ext cx="7879439" cy="5301270"/>
          </a:xfrm>
        </p:spPr>
        <p:txBody>
          <a:bodyPr>
            <a:normAutofit fontScale="77500" lnSpcReduction="20000"/>
          </a:bodyPr>
          <a:lstStyle/>
          <a:p>
            <a:r>
              <a:rPr lang="cs-CZ" sz="2300" b="1" dirty="0">
                <a:solidFill>
                  <a:schemeClr val="tx1"/>
                </a:solidFill>
              </a:rPr>
              <a:t>Nachází se v nové budově, v proskleném koridoru dostavby TÚ, </a:t>
            </a:r>
          </a:p>
          <a:p>
            <a:r>
              <a:rPr lang="cs-CZ" sz="2300" b="1" dirty="0">
                <a:solidFill>
                  <a:schemeClr val="tx1"/>
                </a:solidFill>
              </a:rPr>
              <a:t>místnost č. 2.545</a:t>
            </a:r>
          </a:p>
          <a:p>
            <a:r>
              <a:rPr lang="cs-CZ" sz="2300" b="1" dirty="0">
                <a:solidFill>
                  <a:schemeClr val="tx1"/>
                </a:solidFill>
              </a:rPr>
              <a:t>Provozní doba:  	   </a:t>
            </a:r>
            <a:r>
              <a:rPr lang="cs-CZ" sz="3000" b="1" dirty="0">
                <a:solidFill>
                  <a:srgbClr val="C00000"/>
                </a:solidFill>
              </a:rPr>
              <a:t>Po – Čt   	8.00 – 18 hod.</a:t>
            </a:r>
          </a:p>
          <a:p>
            <a:r>
              <a:rPr lang="cs-CZ" sz="3000" b="1" dirty="0">
                <a:solidFill>
                  <a:srgbClr val="C00000"/>
                </a:solidFill>
              </a:rPr>
              <a:t>		   Pátek 	8.00 – 15.30 hod	</a:t>
            </a:r>
          </a:p>
          <a:p>
            <a:endParaRPr lang="cs-CZ" sz="1000" b="1" dirty="0">
              <a:solidFill>
                <a:schemeClr val="accent1"/>
              </a:solidFill>
            </a:endParaRPr>
          </a:p>
          <a:p>
            <a:r>
              <a:rPr lang="cs-CZ" sz="2200" b="1" dirty="0">
                <a:solidFill>
                  <a:schemeClr val="accent1"/>
                </a:solidFill>
              </a:rPr>
              <a:t>Půjčování monografií, učebnic a skript</a:t>
            </a:r>
            <a:endParaRPr lang="cs-CZ" sz="2200" b="1" dirty="0">
              <a:solidFill>
                <a:srgbClr val="FF0000"/>
              </a:solidFill>
            </a:endParaRPr>
          </a:p>
          <a:p>
            <a:r>
              <a:rPr lang="cs-CZ" sz="2200" b="1" dirty="0">
                <a:solidFill>
                  <a:schemeClr val="accent1"/>
                </a:solidFill>
              </a:rPr>
              <a:t>Vracení knih – na všech pobočkách + </a:t>
            </a:r>
            <a:r>
              <a:rPr lang="cs-CZ" sz="2200" b="1" dirty="0" err="1">
                <a:solidFill>
                  <a:schemeClr val="accent1"/>
                </a:solidFill>
              </a:rPr>
              <a:t>bibliobox</a:t>
            </a:r>
            <a:endParaRPr lang="cs-CZ" sz="2200" b="1" dirty="0">
              <a:solidFill>
                <a:schemeClr val="accent1"/>
              </a:solidFill>
            </a:endParaRPr>
          </a:p>
          <a:p>
            <a:r>
              <a:rPr lang="cs-CZ" sz="2200" b="1" dirty="0">
                <a:solidFill>
                  <a:schemeClr val="accent1"/>
                </a:solidFill>
              </a:rPr>
              <a:t>Půjčování prezenčních knih na 1 den (do tiché studovny)</a:t>
            </a:r>
          </a:p>
          <a:p>
            <a:r>
              <a:rPr lang="cs-CZ" sz="2200" b="1" dirty="0">
                <a:solidFill>
                  <a:schemeClr val="accent1"/>
                </a:solidFill>
              </a:rPr>
              <a:t>Nabíjení ISIC karet pro samoobslužný tisk a kopírování</a:t>
            </a:r>
          </a:p>
          <a:p>
            <a:r>
              <a:rPr lang="cs-CZ" sz="2200" b="1" dirty="0">
                <a:solidFill>
                  <a:schemeClr val="accent1"/>
                </a:solidFill>
              </a:rPr>
              <a:t>Samoobslužný tisk, kopírování a skenování</a:t>
            </a:r>
          </a:p>
          <a:p>
            <a:r>
              <a:rPr lang="cs-CZ" sz="2200" b="1" dirty="0">
                <a:solidFill>
                  <a:srgbClr val="0070C0"/>
                </a:solidFill>
              </a:rPr>
              <a:t>Rychlovazač na kroužkovou vazbu</a:t>
            </a:r>
          </a:p>
          <a:p>
            <a:r>
              <a:rPr lang="cs-CZ" sz="2200" b="1" dirty="0">
                <a:solidFill>
                  <a:srgbClr val="0070C0"/>
                </a:solidFill>
              </a:rPr>
              <a:t>Přístup k internetu, databázím a e-časopisům</a:t>
            </a:r>
          </a:p>
          <a:p>
            <a:r>
              <a:rPr lang="cs-CZ" sz="2200" b="1" dirty="0">
                <a:solidFill>
                  <a:schemeClr val="accent1"/>
                </a:solidFill>
              </a:rPr>
              <a:t>Studijní místa pro studium</a:t>
            </a:r>
          </a:p>
          <a:p>
            <a:r>
              <a:rPr lang="cs-CZ" sz="2200" b="1" dirty="0">
                <a:solidFill>
                  <a:schemeClr val="accent1"/>
                </a:solidFill>
              </a:rPr>
              <a:t>Odpočinková zóna</a:t>
            </a:r>
            <a:endParaRPr lang="cs-CZ" sz="2200" b="1" dirty="0">
              <a:solidFill>
                <a:srgbClr val="FF0000"/>
              </a:solidFill>
            </a:endParaRPr>
          </a:p>
          <a:p>
            <a:r>
              <a:rPr lang="cs-CZ" sz="2200" b="1" dirty="0" err="1">
                <a:solidFill>
                  <a:schemeClr val="accent1"/>
                </a:solidFill>
              </a:rPr>
              <a:t>Wifi</a:t>
            </a:r>
            <a:r>
              <a:rPr lang="cs-CZ" sz="2200" b="1" dirty="0">
                <a:solidFill>
                  <a:schemeClr val="accent1"/>
                </a:solidFill>
              </a:rPr>
              <a:t> připojení </a:t>
            </a:r>
          </a:p>
          <a:p>
            <a:r>
              <a:rPr lang="cs-CZ" sz="2200" b="1" dirty="0">
                <a:solidFill>
                  <a:srgbClr val="0070C0"/>
                </a:solidFill>
              </a:rPr>
              <a:t>Archiv české i zahraniční časopisecké produkce</a:t>
            </a:r>
          </a:p>
          <a:p>
            <a:r>
              <a:rPr lang="cs-CZ" sz="2000" b="1" dirty="0">
                <a:solidFill>
                  <a:schemeClr val="tx1"/>
                </a:solidFill>
              </a:rPr>
              <a:t>Knihovní fond Knihovny Fakulty zdravotnických věd</a:t>
            </a:r>
          </a:p>
          <a:p>
            <a:endParaRPr lang="cs-CZ" sz="2200" b="1" dirty="0">
              <a:solidFill>
                <a:srgbClr val="0070C0"/>
              </a:solidFill>
            </a:endParaRPr>
          </a:p>
          <a:p>
            <a:endParaRPr lang="cs-CZ" sz="2200" b="1" dirty="0">
              <a:solidFill>
                <a:schemeClr val="accent1"/>
              </a:solidFill>
            </a:endParaRPr>
          </a:p>
          <a:p>
            <a:endParaRPr lang="cs-CZ" sz="20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6500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58098" y="1732882"/>
            <a:ext cx="7446070" cy="4755275"/>
          </a:xfrm>
        </p:spPr>
        <p:txBody>
          <a:bodyPr/>
          <a:lstStyle/>
          <a:p>
            <a:pPr marL="0" indent="0" algn="just">
              <a:buNone/>
            </a:pPr>
            <a:r>
              <a:rPr lang="cs-CZ" sz="2400" b="1" dirty="0"/>
              <a:t>Půjčit si lze maximálně </a:t>
            </a:r>
            <a:r>
              <a:rPr lang="cs-CZ" sz="2400" b="1" dirty="0">
                <a:solidFill>
                  <a:srgbClr val="FF0000"/>
                </a:solidFill>
              </a:rPr>
              <a:t>15 knih!  </a:t>
            </a:r>
          </a:p>
          <a:p>
            <a:pPr marL="0" indent="0" algn="just">
              <a:buNone/>
            </a:pPr>
            <a:r>
              <a:rPr lang="cs-CZ" sz="2400" b="1" dirty="0">
                <a:solidFill>
                  <a:srgbClr val="FF0000"/>
                </a:solidFill>
              </a:rPr>
              <a:t>Absenční výpůjční lhůta je 30 dní</a:t>
            </a:r>
          </a:p>
          <a:p>
            <a:pPr marL="0" indent="0" algn="just">
              <a:buNone/>
            </a:pPr>
            <a:r>
              <a:rPr lang="cs-CZ" sz="2400" b="1" dirty="0"/>
              <a:t>Knihy lze prodloužit celkem </a:t>
            </a:r>
            <a:r>
              <a:rPr lang="cs-CZ" sz="2400" b="1" dirty="0">
                <a:solidFill>
                  <a:srgbClr val="FF0000"/>
                </a:solidFill>
              </a:rPr>
              <a:t>3x!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Prodloužení - pouze v případě, že na knihu není </a:t>
            </a:r>
          </a:p>
          <a:p>
            <a:pPr marL="0" indent="0">
              <a:buNone/>
            </a:pPr>
            <a:r>
              <a:rPr lang="cs-CZ" sz="2400" b="1" dirty="0"/>
              <a:t>podaná rezervace a čtenář nemá pokutu!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Prodlužovat výpůjčky lze buď přímo v knihovně, telefonicky, přes mail  </a:t>
            </a:r>
            <a:r>
              <a:rPr lang="cs-CZ" sz="2400" b="1" u="sng" dirty="0"/>
              <a:t>klf</a:t>
            </a:r>
            <a:r>
              <a:rPr lang="cs-CZ" sz="2400" u="sng" dirty="0"/>
              <a:t>@</a:t>
            </a:r>
            <a:r>
              <a:rPr lang="cs-CZ" sz="2400" b="1" u="sng" dirty="0"/>
              <a:t>upol.cz</a:t>
            </a:r>
            <a:r>
              <a:rPr lang="cs-CZ" sz="2400" b="1" dirty="0"/>
              <a:t>  </a:t>
            </a:r>
          </a:p>
          <a:p>
            <a:pPr marL="0" indent="0">
              <a:buNone/>
            </a:pPr>
            <a:r>
              <a:rPr lang="cs-CZ" sz="2400" b="1" dirty="0"/>
              <a:t>nebo prostřednictvím </a:t>
            </a:r>
            <a:r>
              <a:rPr lang="cs-CZ" sz="2400" b="1" u="sng" dirty="0"/>
              <a:t>svého čtenářského konta</a:t>
            </a:r>
          </a:p>
          <a:p>
            <a:pPr marL="0" indent="0">
              <a:buNone/>
            </a:pPr>
            <a:endParaRPr lang="cs-CZ" sz="2400" b="1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843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8845" y="1465272"/>
            <a:ext cx="7341483" cy="886408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Chcete si své rezervace a prodloužení spravovat sami </a:t>
            </a:r>
            <a:br>
              <a:rPr lang="cs-CZ" sz="2400" dirty="0">
                <a:solidFill>
                  <a:srgbClr val="C00000"/>
                </a:solidFill>
              </a:rPr>
            </a:br>
            <a:r>
              <a:rPr lang="cs-CZ" sz="2400" dirty="0">
                <a:solidFill>
                  <a:srgbClr val="C00000"/>
                </a:solidFill>
              </a:rPr>
              <a:t>a mít přehled o svých výpůjčkách? </a:t>
            </a:r>
            <a:br>
              <a:rPr lang="cs-CZ" sz="2400" dirty="0">
                <a:solidFill>
                  <a:srgbClr val="C0000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8845" y="2400735"/>
            <a:ext cx="7466174" cy="43726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000" b="1" dirty="0"/>
              <a:t>Čtenářské konto  -  Můj účet v knihovně</a:t>
            </a:r>
          </a:p>
          <a:p>
            <a:pPr marL="0" indent="0">
              <a:buNone/>
            </a:pPr>
            <a:endParaRPr lang="cs-CZ" sz="800" b="1" dirty="0"/>
          </a:p>
          <a:p>
            <a:pPr marL="0" indent="0">
              <a:buNone/>
            </a:pPr>
            <a:r>
              <a:rPr lang="cs-CZ" b="1" dirty="0"/>
              <a:t>Zařídíte si jej na počkání v kterékoliv knihovně UP</a:t>
            </a:r>
          </a:p>
          <a:p>
            <a:pPr marL="0" indent="0">
              <a:buNone/>
            </a:pPr>
            <a:r>
              <a:rPr lang="cs-CZ" b="1" dirty="0"/>
              <a:t>Konto čtenáře zobrazíte v katalogu knihovny</a:t>
            </a:r>
          </a:p>
          <a:p>
            <a:pPr marL="0" indent="0">
              <a:buNone/>
            </a:pPr>
            <a:r>
              <a:rPr lang="cs-CZ" b="1" dirty="0"/>
              <a:t>Slouží k přehledu o vašich výpůjčkách a rezervacích</a:t>
            </a:r>
          </a:p>
          <a:p>
            <a:pPr marL="0" indent="0">
              <a:buNone/>
            </a:pPr>
            <a:r>
              <a:rPr lang="cs-CZ" b="1" dirty="0"/>
              <a:t>Rezervování 24 hod denně</a:t>
            </a:r>
          </a:p>
          <a:p>
            <a:pPr marL="0" indent="0">
              <a:buNone/>
            </a:pPr>
            <a:r>
              <a:rPr lang="cs-CZ" b="1" dirty="0"/>
              <a:t>Prodlužování knih</a:t>
            </a:r>
          </a:p>
          <a:p>
            <a:pPr marL="0" indent="0">
              <a:buNone/>
            </a:pPr>
            <a:r>
              <a:rPr lang="cs-CZ" b="1" dirty="0"/>
              <a:t>Historie výpůjček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u="sng" dirty="0">
                <a:hlinkClick r:id="rId2"/>
              </a:rPr>
              <a:t>https://www.knihovna.upol.cz/katalogy/</a:t>
            </a:r>
            <a:r>
              <a:rPr lang="cs-CZ" b="1" dirty="0"/>
              <a:t>       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Souborný katalog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44D371A-5DCE-47B7-8DF8-FA455830F3FD}"/>
              </a:ext>
            </a:extLst>
          </p:cNvPr>
          <p:cNvSpPr txBox="1">
            <a:spLocks/>
          </p:cNvSpPr>
          <p:nvPr/>
        </p:nvSpPr>
        <p:spPr>
          <a:xfrm>
            <a:off x="4399587" y="1872908"/>
            <a:ext cx="4169034" cy="46129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899952" rtl="0" eaLnBrk="1" latinLnBrk="0" hangingPunct="1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73050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6450" indent="-266700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1563" indent="-265113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463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74869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4846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4822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4798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1706BF-2BAB-49B4-86FE-B29902A4194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63" y="4204308"/>
            <a:ext cx="3611156" cy="1546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170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58" y="2094342"/>
            <a:ext cx="4860792" cy="3645593"/>
          </a:xfr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B95264E-6C49-41F3-973B-3371F18C1ECF}"/>
              </a:ext>
            </a:extLst>
          </p:cNvPr>
          <p:cNvSpPr txBox="1">
            <a:spLocks/>
          </p:cNvSpPr>
          <p:nvPr/>
        </p:nvSpPr>
        <p:spPr>
          <a:xfrm>
            <a:off x="755896" y="1605058"/>
            <a:ext cx="8243642" cy="52354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899952" rtl="0" eaLnBrk="1" latinLnBrk="0" hangingPunct="1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73050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6450" indent="-266700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1563" indent="-265113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463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74869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4846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4822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4798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u="sng" dirty="0"/>
              <a:t>Absenční výpůjčka </a:t>
            </a:r>
            <a:r>
              <a:rPr lang="cs-CZ" b="1" dirty="0"/>
              <a:t>- na </a:t>
            </a:r>
            <a:r>
              <a:rPr lang="cs-CZ" b="1" dirty="0">
                <a:solidFill>
                  <a:srgbClr val="FF0000"/>
                </a:solidFill>
              </a:rPr>
              <a:t>30 dní </a:t>
            </a:r>
            <a:r>
              <a:rPr lang="cs-CZ" b="1" dirty="0"/>
              <a:t>(knihy bez červeného pruhu)</a:t>
            </a:r>
          </a:p>
          <a:p>
            <a:pPr marL="0" indent="0" algn="just">
              <a:buNone/>
            </a:pPr>
            <a:endParaRPr lang="cs-CZ" b="1" dirty="0"/>
          </a:p>
          <a:p>
            <a:pPr marL="0" indent="0" algn="just">
              <a:buNone/>
            </a:pPr>
            <a:endParaRPr lang="cs-CZ" b="1" dirty="0"/>
          </a:p>
          <a:p>
            <a:pPr marL="0" indent="0" algn="just">
              <a:buNone/>
            </a:pPr>
            <a:endParaRPr lang="cs-CZ" b="1" dirty="0"/>
          </a:p>
          <a:p>
            <a:pPr marL="0" indent="0" algn="just">
              <a:buNone/>
            </a:pPr>
            <a:endParaRPr lang="cs-CZ" b="1" dirty="0"/>
          </a:p>
          <a:p>
            <a:pPr marL="0" indent="0" algn="just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 algn="just">
              <a:buNone/>
            </a:pPr>
            <a:endParaRPr lang="cs-CZ" b="1" dirty="0"/>
          </a:p>
          <a:p>
            <a:pPr marL="0" indent="0" algn="just">
              <a:buNone/>
            </a:pPr>
            <a:endParaRPr lang="cs-CZ" b="1" dirty="0"/>
          </a:p>
          <a:p>
            <a:pPr marL="0" indent="0" algn="just">
              <a:buNone/>
            </a:pPr>
            <a:endParaRPr lang="cs-CZ" b="1" dirty="0"/>
          </a:p>
          <a:p>
            <a:pPr marL="0" indent="0" algn="just">
              <a:buNone/>
            </a:pPr>
            <a:endParaRPr lang="cs-CZ" b="1" dirty="0"/>
          </a:p>
          <a:p>
            <a:pPr marL="0" indent="0" algn="just">
              <a:buNone/>
            </a:pPr>
            <a:r>
              <a:rPr lang="cs-CZ" b="1" u="sng" dirty="0"/>
              <a:t>Prezenční výpůjčka</a:t>
            </a:r>
            <a:r>
              <a:rPr lang="cs-CZ" b="1" dirty="0"/>
              <a:t> – </a:t>
            </a:r>
            <a:r>
              <a:rPr lang="cs-CZ" b="1" dirty="0">
                <a:solidFill>
                  <a:srgbClr val="FF0000"/>
                </a:solidFill>
              </a:rPr>
              <a:t>max. 1 den </a:t>
            </a:r>
            <a:r>
              <a:rPr lang="cs-CZ" b="1" dirty="0"/>
              <a:t>(knihy s červeným pruhem)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1009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7DED9FC-78EA-4F1B-AD7A-F8EB0622F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07DE58-9A95-4841-9449-E668CA7D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69" y="1620000"/>
            <a:ext cx="8610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66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45800" y="896373"/>
            <a:ext cx="7560000" cy="748080"/>
          </a:xfrm>
        </p:spPr>
        <p:txBody>
          <a:bodyPr/>
          <a:lstStyle/>
          <a:p>
            <a:r>
              <a:rPr lang="cs-CZ" sz="2800" dirty="0">
                <a:solidFill>
                  <a:srgbClr val="C00000"/>
                </a:solidFill>
              </a:rPr>
              <a:t>NULOVÁ TOLERANCE!!!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27900" y="2092399"/>
            <a:ext cx="2757148" cy="4524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Pokuty za pozdě vrácené knihy </a:t>
            </a:r>
          </a:p>
          <a:p>
            <a:pPr marL="0" indent="0">
              <a:buNone/>
            </a:pPr>
            <a:r>
              <a:rPr lang="cs-CZ" sz="3200" b="1" dirty="0">
                <a:latin typeface="Calibri" panose="020F0502020204030204" pitchFamily="34" charset="0"/>
              </a:rPr>
              <a:t>→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2 Kč </a:t>
            </a:r>
            <a:r>
              <a:rPr lang="cs-CZ" sz="3200" b="1" dirty="0">
                <a:latin typeface="Calibri" panose="020F0502020204030204" pitchFamily="34" charset="0"/>
              </a:rPr>
              <a:t>za knihovní jednotku/den</a:t>
            </a:r>
          </a:p>
          <a:p>
            <a:pPr marL="0" indent="0">
              <a:buNone/>
            </a:pPr>
            <a:endParaRPr lang="cs-CZ" sz="3200" b="1" dirty="0">
              <a:latin typeface="Calibri" panose="020F0502020204030204" pitchFamily="34" charset="0"/>
            </a:endParaRPr>
          </a:p>
          <a:p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96" y="1901206"/>
            <a:ext cx="5194242" cy="3606408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473B34B-FCFA-4A3B-BE18-FFABA4DF8A0B}"/>
              </a:ext>
            </a:extLst>
          </p:cNvPr>
          <p:cNvSpPr/>
          <p:nvPr/>
        </p:nvSpPr>
        <p:spPr>
          <a:xfrm>
            <a:off x="1313410" y="6069448"/>
            <a:ext cx="6886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!!! Upozornění je zasíláno na univerzitní  mail !!!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17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620" y="1349412"/>
            <a:ext cx="7900831" cy="74808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2668555"/>
            <a:ext cx="7560000" cy="3598194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rabicPeriod"/>
            </a:pPr>
            <a:endParaRPr lang="cs-CZ" dirty="0"/>
          </a:p>
          <a:p>
            <a:pPr marL="457200" indent="-457200">
              <a:buAutoNum type="arabicPeriod"/>
            </a:pPr>
            <a:endParaRPr lang="cs-CZ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19" y="2896141"/>
            <a:ext cx="7261500" cy="250663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94560" y="1905186"/>
            <a:ext cx="477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Pravidla v knihovně!!!</a:t>
            </a:r>
          </a:p>
        </p:txBody>
      </p:sp>
    </p:spTree>
    <p:extLst>
      <p:ext uri="{BB962C8B-B14F-4D97-AF65-F5344CB8AC3E}">
        <p14:creationId xmlns:p14="http://schemas.microsoft.com/office/powerpoint/2010/main" val="2378269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10163" y="353458"/>
            <a:ext cx="4838303" cy="425986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Půjčovna lékařské literatury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989556-FD93-4F18-8A58-524F27881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130" y="3943576"/>
            <a:ext cx="3512739" cy="256627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D8AD827-FACA-4BA7-9399-6F933C393636}"/>
              </a:ext>
            </a:extLst>
          </p:cNvPr>
          <p:cNvSpPr/>
          <p:nvPr/>
        </p:nvSpPr>
        <p:spPr>
          <a:xfrm>
            <a:off x="4725511" y="882462"/>
            <a:ext cx="36379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Knihovní fond je řazen oborově</a:t>
            </a:r>
          </a:p>
          <a:p>
            <a:pPr algn="ctr"/>
            <a:endParaRPr lang="cs-CZ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Souborný katalog</a:t>
            </a:r>
          </a:p>
          <a:p>
            <a:endParaRPr lang="cs-CZ" sz="18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4D2B818-BDAE-4E34-A60A-7DE707A41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2" y="4552572"/>
            <a:ext cx="4009316" cy="19572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C46C84F-F16E-452A-828A-6A49E712B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51" y="1362449"/>
            <a:ext cx="4009317" cy="295374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8091A54-F4A2-4F6E-B266-CAA2A90D8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039" y="1779721"/>
            <a:ext cx="2714915" cy="19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82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31872" y="629815"/>
            <a:ext cx="7560000" cy="425986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Půjčovna lékařské literatury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78" y="1352558"/>
            <a:ext cx="3804910" cy="28536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4" y="1352558"/>
            <a:ext cx="3982974" cy="53106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84" y="4312767"/>
            <a:ext cx="3133898" cy="23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1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5537DDD-0A67-4D84-9E1F-E89F7AFCC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156" y="598996"/>
            <a:ext cx="3882144" cy="32026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E0BE57-E2EE-49E4-9E72-73886BF14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73" y="2642212"/>
            <a:ext cx="3981696" cy="115939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F801228-2433-4881-9CE3-6EFECE134C66}"/>
              </a:ext>
            </a:extLst>
          </p:cNvPr>
          <p:cNvSpPr/>
          <p:nvPr/>
        </p:nvSpPr>
        <p:spPr>
          <a:xfrm>
            <a:off x="307570" y="4320184"/>
            <a:ext cx="81547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Web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www.knihovna.upol.cz</a:t>
            </a:r>
            <a:b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www.facebook.com/knihovnaUP</a:t>
            </a:r>
            <a:b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@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knihovnaupol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2F91695-79C3-4498-BE35-850392DCCAE4}"/>
              </a:ext>
            </a:extLst>
          </p:cNvPr>
          <p:cNvSpPr/>
          <p:nvPr/>
        </p:nvSpPr>
        <p:spPr>
          <a:xfrm>
            <a:off x="1347170" y="1861082"/>
            <a:ext cx="2559811" cy="1043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Knihovna UP</a:t>
            </a:r>
            <a:br>
              <a:rPr lang="cs-CZ" sz="1800" dirty="0">
                <a:latin typeface="Corbel" panose="020B0503020204020204" pitchFamily="34" charset="0"/>
                <a:cs typeface="Times New Roman" panose="02020603050405020304" pitchFamily="18" charset="0"/>
              </a:rPr>
            </a:br>
            <a:br>
              <a:rPr lang="cs-CZ" sz="1800" dirty="0">
                <a:latin typeface="Corbel" panose="020B050302020402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62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26033" y="533260"/>
            <a:ext cx="4367851" cy="2099969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Samoobslužné skenování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- v půjčovně literatury</a:t>
            </a: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br>
              <a:rPr lang="cs-CZ" dirty="0">
                <a:solidFill>
                  <a:srgbClr val="C00000"/>
                </a:solidFill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9837" y="2793076"/>
            <a:ext cx="4062905" cy="1853739"/>
          </a:xfrm>
        </p:spPr>
        <p:txBody>
          <a:bodyPr>
            <a:normAutofit/>
          </a:bodyPr>
          <a:lstStyle/>
          <a:p>
            <a:endParaRPr lang="cs-CZ" sz="24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24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24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20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14" y="1583245"/>
            <a:ext cx="6778709" cy="381438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600D9FA-AF10-46FC-87C3-E38F8FBAC8B8}"/>
              </a:ext>
            </a:extLst>
          </p:cNvPr>
          <p:cNvSpPr/>
          <p:nvPr/>
        </p:nvSpPr>
        <p:spPr>
          <a:xfrm>
            <a:off x="1188720" y="5856646"/>
            <a:ext cx="687462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Skenování umožňují i 3 kopírovací stroje – USB</a:t>
            </a:r>
            <a:endParaRPr lang="cs-CZ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40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9430" y="196337"/>
            <a:ext cx="4035560" cy="748080"/>
          </a:xfrm>
        </p:spPr>
        <p:txBody>
          <a:bodyPr/>
          <a:lstStyle/>
          <a:p>
            <a:r>
              <a:rPr lang="cs-CZ" dirty="0"/>
              <a:t>Odpočinková zóna</a:t>
            </a:r>
            <a:br>
              <a:rPr lang="cs-CZ" dirty="0"/>
            </a:br>
            <a:r>
              <a:rPr lang="cs-CZ" dirty="0"/>
              <a:t>v půjčovně Knihovny LF</a:t>
            </a:r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" y="1978753"/>
            <a:ext cx="2781056" cy="3708074"/>
          </a:xfrm>
          <a:prstGeom prst="rect">
            <a:avLst/>
          </a:prstGeom>
        </p:spPr>
      </p:pic>
      <p:pic>
        <p:nvPicPr>
          <p:cNvPr id="7" name="Zástupný symbol pro obsah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76" y="1106017"/>
            <a:ext cx="3126154" cy="234461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34" y="1913173"/>
            <a:ext cx="2830241" cy="377365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13" y="3495856"/>
            <a:ext cx="2508512" cy="33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85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0069" y="511379"/>
            <a:ext cx="4627799" cy="748080"/>
          </a:xfrm>
        </p:spPr>
        <p:txBody>
          <a:bodyPr>
            <a:normAutofit/>
          </a:bodyPr>
          <a:lstStyle/>
          <a:p>
            <a:r>
              <a:rPr lang="cs-CZ" dirty="0"/>
              <a:t>	Nabíjecí kiosek</a:t>
            </a:r>
            <a:br>
              <a:rPr lang="cs-CZ" dirty="0"/>
            </a:br>
            <a:endParaRPr lang="cs-CZ" dirty="0"/>
          </a:p>
        </p:txBody>
      </p:sp>
      <p:pic>
        <p:nvPicPr>
          <p:cNvPr id="13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4" y="2297619"/>
            <a:ext cx="3186983" cy="4250537"/>
          </a:xfr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D4CE235-6582-452A-9BB4-7731C7B8C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446415"/>
            <a:ext cx="8066553" cy="5278581"/>
          </a:xfrm>
        </p:spPr>
        <p:txBody>
          <a:bodyPr/>
          <a:lstStyle/>
          <a:p>
            <a:pPr marL="0" indent="0">
              <a:buNone/>
            </a:pPr>
            <a:r>
              <a:rPr lang="cs-CZ" b="1" u="sng" dirty="0"/>
              <a:t>Půjčovna literatury</a:t>
            </a:r>
            <a:r>
              <a:rPr lang="cs-CZ" dirty="0"/>
              <a:t>		       </a:t>
            </a:r>
            <a:r>
              <a:rPr lang="cs-CZ" b="1" u="sng" dirty="0"/>
              <a:t>Studovna</a:t>
            </a:r>
          </a:p>
          <a:p>
            <a:pPr marL="0" indent="0">
              <a:buNone/>
            </a:pPr>
            <a:r>
              <a:rPr lang="cs-CZ" dirty="0"/>
              <a:t>klíč obdržíte po předložení ISIC	       samoobslužný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7C696A7-E91E-4A34-97D9-3CBE5ECE2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66" y="2297619"/>
            <a:ext cx="3673565" cy="42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22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488" y="555834"/>
            <a:ext cx="2507614" cy="74808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BIBLIOBOX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10889" y="1584139"/>
            <a:ext cx="8688649" cy="3898800"/>
          </a:xfrm>
        </p:spPr>
        <p:txBody>
          <a:bodyPr/>
          <a:lstStyle/>
          <a:p>
            <a:pPr marL="0" indent="0" algn="ctr">
              <a:buNone/>
            </a:pPr>
            <a:r>
              <a:rPr lang="cs-CZ" sz="2400" b="1" dirty="0" err="1"/>
              <a:t>Bibliobox</a:t>
            </a:r>
            <a:r>
              <a:rPr lang="cs-CZ" sz="2400" b="1" dirty="0"/>
              <a:t> = komfortní vracení knih</a:t>
            </a:r>
          </a:p>
          <a:p>
            <a:pPr marL="0" indent="0" algn="ctr">
              <a:buNone/>
            </a:pPr>
            <a:r>
              <a:rPr lang="cs-CZ" sz="2400" b="1" dirty="0"/>
              <a:t>Vracení knih 7 dní v týdnu, 24 hodin denně</a:t>
            </a:r>
          </a:p>
          <a:p>
            <a:pPr marL="0" indent="0" algn="ctr">
              <a:buNone/>
            </a:pPr>
            <a:r>
              <a:rPr lang="cs-CZ" sz="2400" b="1" dirty="0"/>
              <a:t>Knihy budou vráceny nejpozději následující pracovní den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98063C-CA46-47FA-92B3-45DE691B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971" y="3029957"/>
            <a:ext cx="2254984" cy="36385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189B0C-D20A-4BDE-B873-A72418700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69" y="3029957"/>
            <a:ext cx="34671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67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70816" y="484564"/>
            <a:ext cx="3383610" cy="1751560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Samoobslužný tisk,</a:t>
            </a:r>
            <a:br>
              <a:rPr lang="cs-CZ" sz="2400" dirty="0">
                <a:solidFill>
                  <a:srgbClr val="C00000"/>
                </a:solidFill>
              </a:rPr>
            </a:br>
            <a:r>
              <a:rPr lang="cs-CZ" sz="2400" dirty="0">
                <a:solidFill>
                  <a:srgbClr val="C00000"/>
                </a:solidFill>
              </a:rPr>
              <a:t>kopírování a skenování</a:t>
            </a:r>
            <a:br>
              <a:rPr lang="cs-CZ" sz="2400" dirty="0">
                <a:solidFill>
                  <a:srgbClr val="C00000"/>
                </a:solidFill>
              </a:rPr>
            </a:br>
            <a:br>
              <a:rPr lang="cs-CZ" sz="2400" dirty="0">
                <a:solidFill>
                  <a:srgbClr val="C00000"/>
                </a:solidFill>
              </a:rPr>
            </a:br>
            <a:r>
              <a:rPr lang="cs-CZ" sz="2400" dirty="0"/>
              <a:t>- prostřednictvím </a:t>
            </a:r>
            <a:br>
              <a:rPr lang="cs-CZ" sz="2400" dirty="0"/>
            </a:br>
            <a:r>
              <a:rPr lang="cs-CZ" sz="2400" dirty="0" err="1"/>
              <a:t>přednabité</a:t>
            </a:r>
            <a:r>
              <a:rPr lang="cs-CZ" sz="2400" dirty="0"/>
              <a:t> ISIC karty</a:t>
            </a:r>
            <a:br>
              <a:rPr lang="cs-CZ" sz="2400" dirty="0"/>
            </a:br>
            <a:br>
              <a:rPr lang="cs-CZ" sz="2400" dirty="0">
                <a:solidFill>
                  <a:srgbClr val="C0000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0574" y="1370972"/>
            <a:ext cx="4520472" cy="50752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4000" b="1" dirty="0" err="1">
                <a:solidFill>
                  <a:srgbClr val="FF0000"/>
                </a:solidFill>
              </a:rPr>
              <a:t>SafeQ</a:t>
            </a:r>
            <a:r>
              <a:rPr lang="cs-CZ" sz="2400" b="1" dirty="0"/>
              <a:t> </a:t>
            </a:r>
          </a:p>
          <a:p>
            <a:pPr marL="0" indent="0">
              <a:buNone/>
            </a:pPr>
            <a:endParaRPr lang="cs-CZ" sz="1000" b="1" dirty="0"/>
          </a:p>
          <a:p>
            <a:pPr marL="0" indent="0">
              <a:buNone/>
            </a:pPr>
            <a:r>
              <a:rPr lang="cs-CZ" sz="2200" b="1" u="sng" dirty="0"/>
              <a:t>ISIC nabíjíme pro tisk v půjčovně</a:t>
            </a:r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r>
              <a:rPr lang="cs-CZ" sz="1800" b="1" dirty="0"/>
              <a:t>2 černobílé kopírky     	</a:t>
            </a:r>
          </a:p>
          <a:p>
            <a:pPr marL="0" indent="0">
              <a:buNone/>
            </a:pPr>
            <a:r>
              <a:rPr lang="cs-CZ" sz="1800" b="1" dirty="0"/>
              <a:t>	(půjčovna a studovna) 	</a:t>
            </a:r>
          </a:p>
          <a:p>
            <a:pPr marL="0" indent="0">
              <a:buNone/>
            </a:pPr>
            <a:r>
              <a:rPr lang="cs-CZ" sz="1800" b="1" dirty="0"/>
              <a:t>1 barevná kopírka NON-STOP 	</a:t>
            </a:r>
          </a:p>
          <a:p>
            <a:pPr marL="0" indent="0">
              <a:buNone/>
            </a:pPr>
            <a:r>
              <a:rPr lang="cs-CZ" sz="1800" b="1" dirty="0"/>
              <a:t>	(u studijního oddělení)</a:t>
            </a:r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r>
              <a:rPr lang="cs-CZ" sz="2200" b="1" dirty="0"/>
              <a:t>Tisk – soubory si zasíláte ze</a:t>
            </a:r>
          </a:p>
          <a:p>
            <a:pPr marL="0" indent="0">
              <a:buNone/>
            </a:pPr>
            <a:r>
              <a:rPr lang="cs-CZ" sz="2200" b="1" dirty="0"/>
              <a:t>studentských PC</a:t>
            </a:r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r>
              <a:rPr lang="cs-CZ" sz="2200" b="1" dirty="0"/>
              <a:t>Prostudujte si návody!</a:t>
            </a:r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r>
              <a:rPr lang="cs-CZ" sz="22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http://safeq.upol.cz/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16" y="2405918"/>
            <a:ext cx="3073839" cy="40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16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6081" y="281222"/>
            <a:ext cx="6875149" cy="1805273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</a:rPr>
              <a:t>                           </a:t>
            </a:r>
            <a:br>
              <a:rPr lang="cs-CZ" sz="2400" dirty="0">
                <a:solidFill>
                  <a:srgbClr val="C00000"/>
                </a:solidFill>
              </a:rPr>
            </a:br>
            <a:r>
              <a:rPr lang="cs-CZ" sz="2400" dirty="0">
                <a:solidFill>
                  <a:srgbClr val="0070C0"/>
                </a:solidFill>
              </a:rPr>
              <a:t>POČÍTAČOVÉ ZÓNY </a:t>
            </a:r>
            <a:br>
              <a:rPr lang="cs-CZ" sz="2400" dirty="0">
                <a:solidFill>
                  <a:srgbClr val="0070C0"/>
                </a:solidFill>
              </a:rPr>
            </a:br>
            <a:r>
              <a:rPr lang="cs-CZ" sz="2400" dirty="0">
                <a:solidFill>
                  <a:srgbClr val="0070C0"/>
                </a:solidFill>
                <a:latin typeface="Calibri" panose="020F0502020204030204" pitchFamily="34" charset="0"/>
              </a:rPr>
              <a:t>→ STARÁ BUDOVA, RESPIRIA, GALERIE</a:t>
            </a:r>
            <a:br>
              <a:rPr lang="cs-CZ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br>
              <a:rPr lang="cs-CZ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2" y="1443453"/>
            <a:ext cx="5584357" cy="3519246"/>
          </a:xfrm>
        </p:spPr>
      </p:pic>
      <p:pic>
        <p:nvPicPr>
          <p:cNvPr id="8" name="Zástupný symbol pro obsa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13" y="1443453"/>
            <a:ext cx="2824424" cy="503216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2883505-93DE-44B0-9977-7F19C2405731}"/>
              </a:ext>
            </a:extLst>
          </p:cNvPr>
          <p:cNvSpPr/>
          <p:nvPr/>
        </p:nvSpPr>
        <p:spPr>
          <a:xfrm>
            <a:off x="359242" y="5079078"/>
            <a:ext cx="5557831" cy="1317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Přístup na tiskový server</a:t>
            </a:r>
            <a: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SafeQ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442202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15295" y="498749"/>
            <a:ext cx="4754879" cy="74808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Reklamní předměty LF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Oblečení a předměty s logem LF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935474B-63D3-496F-B3FF-355485F31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683" y="1912748"/>
            <a:ext cx="3973484" cy="318213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7F342C8-3FD0-4762-BCB0-933930FEB3F9}"/>
              </a:ext>
            </a:extLst>
          </p:cNvPr>
          <p:cNvSpPr/>
          <p:nvPr/>
        </p:nvSpPr>
        <p:spPr>
          <a:xfrm>
            <a:off x="819756" y="5879105"/>
            <a:ext cx="363593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Pláště ale neprodáváme!</a:t>
            </a:r>
            <a:endParaRPr lang="cs-CZ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F34BE3-D2B1-4CD6-B3F5-3B5B75700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92" y="5630755"/>
            <a:ext cx="366712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28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85917" y="504653"/>
            <a:ext cx="7560000" cy="748080"/>
          </a:xfrm>
        </p:spPr>
        <p:txBody>
          <a:bodyPr/>
          <a:lstStyle/>
          <a:p>
            <a:r>
              <a:rPr lang="cs-CZ" dirty="0"/>
              <a:t>	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43" y="2415421"/>
            <a:ext cx="5691503" cy="4016633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44CAD6D-879C-4988-8323-8BD83238B7AA}"/>
              </a:ext>
            </a:extLst>
          </p:cNvPr>
          <p:cNvSpPr/>
          <p:nvPr/>
        </p:nvSpPr>
        <p:spPr>
          <a:xfrm>
            <a:off x="1113768" y="1649411"/>
            <a:ext cx="6173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Půjčení pouze na max. 1 den, jako prezenční výpůjčka.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7334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4580" y="628753"/>
            <a:ext cx="2042348" cy="74808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C00000"/>
                </a:solidFill>
              </a:rPr>
              <a:t>Studovna</a:t>
            </a:r>
            <a:br>
              <a:rPr lang="cs-CZ" sz="2800" dirty="0">
                <a:solidFill>
                  <a:srgbClr val="C00000"/>
                </a:solidFill>
              </a:rPr>
            </a:b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2E1D42F-F5BF-4EB1-B0ED-D52881A719A2}"/>
              </a:ext>
            </a:extLst>
          </p:cNvPr>
          <p:cNvSpPr/>
          <p:nvPr/>
        </p:nvSpPr>
        <p:spPr>
          <a:xfrm>
            <a:off x="563307" y="1530604"/>
            <a:ext cx="78729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Nachází se v nové budově, v dostavbě Teoretických ústavů, místnost č. 2.542</a:t>
            </a:r>
          </a:p>
          <a:p>
            <a:r>
              <a:rPr lang="cs-CZ" sz="2400" b="1" dirty="0"/>
              <a:t>Provozní doba:   </a:t>
            </a:r>
            <a:r>
              <a:rPr lang="cs-CZ" sz="3200" b="1" dirty="0">
                <a:solidFill>
                  <a:srgbClr val="C00000"/>
                </a:solidFill>
              </a:rPr>
              <a:t>Po – Čt    8.00 – 18 hod.</a:t>
            </a:r>
          </a:p>
          <a:p>
            <a:r>
              <a:rPr lang="cs-CZ" sz="3200" b="1" dirty="0">
                <a:solidFill>
                  <a:srgbClr val="C00000"/>
                </a:solidFill>
              </a:rPr>
              <a:t>		   Pátek	8.00 – 15.30 hod.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Studijní místa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Přístup k internetu, databázím a e-časopisům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Odpočinková zóna				</a:t>
            </a:r>
          </a:p>
          <a:p>
            <a:r>
              <a:rPr lang="cs-CZ" sz="2000" b="1" dirty="0" err="1">
                <a:solidFill>
                  <a:srgbClr val="0070C0"/>
                </a:solidFill>
              </a:rPr>
              <a:t>Wifi</a:t>
            </a:r>
            <a:r>
              <a:rPr lang="cs-CZ" sz="2000" b="1" dirty="0">
                <a:solidFill>
                  <a:srgbClr val="0070C0"/>
                </a:solidFill>
              </a:rPr>
              <a:t> připojení	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Nabíjecí kiosek</a:t>
            </a:r>
          </a:p>
          <a:p>
            <a:endParaRPr lang="cs-CZ" sz="2000" b="1" dirty="0">
              <a:solidFill>
                <a:srgbClr val="0070C0"/>
              </a:solidFill>
            </a:endParaRPr>
          </a:p>
          <a:p>
            <a:endParaRPr lang="cs-CZ" sz="2000" b="1" dirty="0">
              <a:solidFill>
                <a:srgbClr val="0070C0"/>
              </a:solidFill>
            </a:endParaRPr>
          </a:p>
          <a:p>
            <a:r>
              <a:rPr lang="cs-CZ" sz="2000" b="1" dirty="0">
                <a:solidFill>
                  <a:srgbClr val="0070C0"/>
                </a:solidFill>
              </a:rPr>
              <a:t>							     	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0978849-FFDF-40B9-8B2B-B9731713D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13" y="4233940"/>
            <a:ext cx="3034145" cy="2251741"/>
          </a:xfrm>
          <a:prstGeom prst="rect">
            <a:avLst/>
          </a:prstGeom>
        </p:spPr>
      </p:pic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4FCBF500-EF86-43E0-957C-D76A809DC3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1082" y="4233940"/>
            <a:ext cx="3034145" cy="22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7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479" y="387528"/>
            <a:ext cx="4442884" cy="748080"/>
          </a:xfrm>
        </p:spPr>
        <p:txBody>
          <a:bodyPr/>
          <a:lstStyle/>
          <a:p>
            <a:r>
              <a:rPr lang="cs-CZ" dirty="0"/>
              <a:t>Odpočinková zóna</a:t>
            </a:r>
            <a:br>
              <a:rPr lang="cs-CZ" dirty="0"/>
            </a:br>
            <a:r>
              <a:rPr lang="cs-CZ" dirty="0"/>
              <a:t>ve studovně Knihovny LF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5B41DD-E793-4C79-A31D-3247CA7DE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004" y="1372129"/>
            <a:ext cx="3914144" cy="51556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90AE09A-FAAE-4FE1-8C0E-3367A4D5D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99" y="1372129"/>
            <a:ext cx="4249988" cy="24409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3121164-B606-4995-B14C-6C6C8058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99" y="4049616"/>
            <a:ext cx="4249988" cy="240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505" y="1620000"/>
            <a:ext cx="8520546" cy="74808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KNIHOVNA UNIVERZITY PALACKÉHO V OLOMOUCI</a:t>
            </a:r>
            <a:br>
              <a:rPr lang="cs-CZ" sz="2400" dirty="0">
                <a:solidFill>
                  <a:schemeClr val="tx1"/>
                </a:solidFill>
              </a:rPr>
            </a:br>
            <a:br>
              <a:rPr lang="cs-CZ" sz="2400" dirty="0">
                <a:solidFill>
                  <a:schemeClr val="tx1"/>
                </a:solidFill>
              </a:rPr>
            </a:br>
            <a:r>
              <a:rPr lang="cs-CZ" dirty="0"/>
              <a:t>Ředitelka: Mgr. Helena Sedláčková</a:t>
            </a:r>
            <a:br>
              <a:rPr lang="cs-CZ" dirty="0"/>
            </a:br>
            <a:br>
              <a:rPr lang="cs-CZ" dirty="0"/>
            </a:br>
            <a:r>
              <a:rPr lang="cs-CZ" dirty="0">
                <a:hlinkClick r:id="rId2"/>
              </a:rPr>
              <a:t>https://www.knihovna.upol.cz/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" y="3420269"/>
            <a:ext cx="8747119" cy="2996209"/>
          </a:xfrm>
        </p:spPr>
      </p:pic>
    </p:spTree>
    <p:extLst>
      <p:ext uri="{BB962C8B-B14F-4D97-AF65-F5344CB8AC3E}">
        <p14:creationId xmlns:p14="http://schemas.microsoft.com/office/powerpoint/2010/main" val="582201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310" y="835898"/>
            <a:ext cx="7560000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</a:rPr>
              <a:t>                           </a:t>
            </a:r>
            <a:br>
              <a:rPr lang="cs-CZ" sz="2400" dirty="0">
                <a:solidFill>
                  <a:srgbClr val="C00000"/>
                </a:solidFill>
              </a:rPr>
            </a:br>
            <a:br>
              <a:rPr lang="cs-CZ" sz="2400" dirty="0">
                <a:solidFill>
                  <a:srgbClr val="C00000"/>
                </a:solidFill>
              </a:rPr>
            </a:br>
            <a:r>
              <a:rPr lang="cs-CZ" sz="2400" dirty="0">
                <a:solidFill>
                  <a:srgbClr val="0070C0"/>
                </a:solidFill>
              </a:rPr>
              <a:t>tzv. „</a:t>
            </a:r>
            <a:r>
              <a:rPr lang="cs-CZ" sz="2200" dirty="0">
                <a:solidFill>
                  <a:srgbClr val="0070C0"/>
                </a:solidFill>
              </a:rPr>
              <a:t>TICHÁ STUDOVNA“  </a:t>
            </a:r>
            <a:br>
              <a:rPr lang="cs-CZ" sz="2200" dirty="0">
                <a:solidFill>
                  <a:srgbClr val="0070C0"/>
                </a:solidFill>
              </a:rPr>
            </a:br>
            <a:r>
              <a:rPr lang="cs-CZ" sz="2200" dirty="0">
                <a:solidFill>
                  <a:srgbClr val="0070C0"/>
                </a:solidFill>
              </a:rPr>
              <a:t>prostor mezi půjčovnou literatury a studovnou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3" y="2293193"/>
            <a:ext cx="2896842" cy="386245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98" y="2536507"/>
            <a:ext cx="4501102" cy="337582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533D00E-12C8-433A-8323-5A81A0275174}"/>
              </a:ext>
            </a:extLst>
          </p:cNvPr>
          <p:cNvSpPr/>
          <p:nvPr/>
        </p:nvSpPr>
        <p:spPr>
          <a:xfrm>
            <a:off x="5064896" y="312678"/>
            <a:ext cx="352215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Šantavého sál</a:t>
            </a:r>
          </a:p>
          <a:p>
            <a:pPr algn="ctr"/>
            <a:r>
              <a:rPr lang="cs-CZ" sz="3200" strike="sngStrike" dirty="0">
                <a:solidFill>
                  <a:srgbClr val="C00000"/>
                </a:solidFill>
              </a:rPr>
              <a:t>NON-STOP</a:t>
            </a:r>
            <a:endParaRPr lang="cs-CZ" sz="32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A965FA-5B50-47B5-A907-5D508D296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373" y="2827451"/>
            <a:ext cx="2730955" cy="376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32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9538" y="360332"/>
            <a:ext cx="7560000" cy="1686945"/>
          </a:xfrm>
        </p:spPr>
        <p:txBody>
          <a:bodyPr/>
          <a:lstStyle/>
          <a:p>
            <a:pPr algn="ctr"/>
            <a:r>
              <a:rPr lang="cs-CZ" sz="2400" dirty="0">
                <a:solidFill>
                  <a:srgbClr val="C00000"/>
                </a:solidFill>
              </a:rPr>
              <a:t>                           </a:t>
            </a:r>
            <a:r>
              <a:rPr lang="cs-CZ" dirty="0">
                <a:solidFill>
                  <a:srgbClr val="C00000"/>
                </a:solidFill>
              </a:rPr>
              <a:t>SOUBORNÝ KATALOG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                         </a:t>
            </a:r>
            <a:r>
              <a:rPr lang="cs-CZ" dirty="0">
                <a:hlinkClick r:id="rId2"/>
              </a:rPr>
              <a:t>http://katalog.upol.cz/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6" y="1438838"/>
            <a:ext cx="8411223" cy="4897764"/>
          </a:xfrm>
        </p:spPr>
      </p:pic>
    </p:spTree>
    <p:extLst>
      <p:ext uri="{BB962C8B-B14F-4D97-AF65-F5344CB8AC3E}">
        <p14:creationId xmlns:p14="http://schemas.microsoft.com/office/powerpoint/2010/main" val="1904197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7077" y="497477"/>
            <a:ext cx="7560000" cy="1686945"/>
          </a:xfrm>
        </p:spPr>
        <p:txBody>
          <a:bodyPr/>
          <a:lstStyle/>
          <a:p>
            <a:pPr algn="ctr"/>
            <a:r>
              <a:rPr lang="cs-CZ" sz="2400" dirty="0">
                <a:solidFill>
                  <a:srgbClr val="C00000"/>
                </a:solidFill>
              </a:rPr>
              <a:t>                           </a:t>
            </a:r>
            <a:r>
              <a:rPr lang="cs-CZ" dirty="0">
                <a:solidFill>
                  <a:srgbClr val="C00000"/>
                </a:solidFill>
              </a:rPr>
              <a:t>SOUBORNÝ KATALOG - hledání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2" y="1340950"/>
            <a:ext cx="7963960" cy="4715323"/>
          </a:xfrm>
        </p:spPr>
      </p:pic>
    </p:spTree>
    <p:extLst>
      <p:ext uri="{BB962C8B-B14F-4D97-AF65-F5344CB8AC3E}">
        <p14:creationId xmlns:p14="http://schemas.microsoft.com/office/powerpoint/2010/main" val="1001552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6490" y="690466"/>
            <a:ext cx="7560000" cy="1686945"/>
          </a:xfrm>
        </p:spPr>
        <p:txBody>
          <a:bodyPr/>
          <a:lstStyle/>
          <a:p>
            <a:pPr algn="ctr"/>
            <a:r>
              <a:rPr lang="cs-CZ" sz="2400" dirty="0">
                <a:solidFill>
                  <a:srgbClr val="C00000"/>
                </a:solidFill>
              </a:rPr>
              <a:t>                    </a:t>
            </a:r>
            <a:r>
              <a:rPr lang="cs-CZ" dirty="0">
                <a:solidFill>
                  <a:srgbClr val="C00000"/>
                </a:solidFill>
              </a:rPr>
              <a:t>SOUBORNÝ KATALOG                          		LOKACE, DISLOKACE, INFO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9" y="1387605"/>
            <a:ext cx="8108090" cy="5082270"/>
          </a:xfr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BA40FF50-EFE5-4AA6-B058-208B033C7CF2}"/>
              </a:ext>
            </a:extLst>
          </p:cNvPr>
          <p:cNvSpPr/>
          <p:nvPr/>
        </p:nvSpPr>
        <p:spPr>
          <a:xfrm>
            <a:off x="839585" y="5436524"/>
            <a:ext cx="133835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804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4665" y="1152084"/>
            <a:ext cx="5420560" cy="1116873"/>
          </a:xfrm>
        </p:spPr>
        <p:txBody>
          <a:bodyPr>
            <a:normAutofit fontScale="90000"/>
          </a:bodyPr>
          <a:lstStyle/>
          <a:p>
            <a:br>
              <a:rPr lang="cs-CZ" sz="3100" dirty="0">
                <a:solidFill>
                  <a:srgbClr val="C00000"/>
                </a:solidFill>
              </a:rPr>
            </a:br>
            <a:br>
              <a:rPr lang="cs-CZ" sz="3100" dirty="0">
                <a:solidFill>
                  <a:srgbClr val="C00000"/>
                </a:solidFill>
              </a:rPr>
            </a:br>
            <a:r>
              <a:rPr lang="cs-CZ" sz="3100" dirty="0">
                <a:solidFill>
                  <a:srgbClr val="C00000"/>
                </a:solidFill>
              </a:rPr>
              <a:t>Přístup do PC: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4665" y="2714813"/>
            <a:ext cx="6845430" cy="3898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C00000"/>
                </a:solidFill>
              </a:rPr>
              <a:t>... tak jako do Portálu UP!</a:t>
            </a:r>
            <a:br>
              <a:rPr lang="cs-CZ" sz="2400" b="1" dirty="0">
                <a:solidFill>
                  <a:srgbClr val="C00000"/>
                </a:solidFill>
              </a:rPr>
            </a:br>
            <a:endParaRPr lang="cs-CZ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b="1" dirty="0"/>
              <a:t>uživatelské jméno </a:t>
            </a:r>
            <a:r>
              <a:rPr lang="cs-CZ" sz="2400" b="1" i="1" dirty="0"/>
              <a:t>= </a:t>
            </a:r>
            <a:r>
              <a:rPr lang="cs-CZ" sz="2400" b="1" i="1" dirty="0" err="1"/>
              <a:t>portal</a:t>
            </a:r>
            <a:r>
              <a:rPr lang="cs-CZ" sz="2400" b="1" i="1" dirty="0"/>
              <a:t> ID</a:t>
            </a:r>
            <a:r>
              <a:rPr lang="cs-CZ" sz="2400" b="1" dirty="0"/>
              <a:t> </a:t>
            </a:r>
          </a:p>
          <a:p>
            <a:pPr marL="0" indent="0">
              <a:buNone/>
            </a:pPr>
            <a:r>
              <a:rPr lang="cs-CZ" sz="2400" b="1" dirty="0"/>
              <a:t>heslo = </a:t>
            </a:r>
            <a:r>
              <a:rPr lang="cs-CZ" sz="2400" b="1" i="1" dirty="0"/>
              <a:t>rodné číslo bez znaku lomítka</a:t>
            </a:r>
          </a:p>
          <a:p>
            <a:pPr>
              <a:buFontTx/>
              <a:buChar char="-"/>
            </a:pPr>
            <a:endParaRPr lang="cs-CZ" sz="2400" b="1" i="1" dirty="0"/>
          </a:p>
          <a:p>
            <a:pPr marL="0" indent="0">
              <a:buNone/>
            </a:pPr>
            <a:r>
              <a:rPr lang="cs-CZ" sz="2400" b="1" dirty="0"/>
              <a:t>Kde najít? </a:t>
            </a:r>
            <a:r>
              <a:rPr lang="cs-CZ" sz="2400" b="1" dirty="0">
                <a:solidFill>
                  <a:srgbClr val="C00000"/>
                </a:solidFill>
              </a:rPr>
              <a:t>http://portal.upol.cz </a:t>
            </a:r>
          </a:p>
          <a:p>
            <a:pPr marL="0" indent="0">
              <a:buNone/>
            </a:pPr>
            <a:r>
              <a:rPr lang="cs-CZ" sz="2400" b="1" dirty="0"/>
              <a:t>– kontakty – hledání studentů</a:t>
            </a:r>
          </a:p>
          <a:p>
            <a:pPr>
              <a:buFontTx/>
              <a:buChar char="-"/>
            </a:pPr>
            <a:endParaRPr lang="cs-CZ" sz="2400" b="1" i="1" dirty="0"/>
          </a:p>
          <a:p>
            <a:pPr marL="0" indent="0">
              <a:buNone/>
            </a:pPr>
            <a:endParaRPr lang="cs-CZ" sz="2400" b="1" i="1" dirty="0"/>
          </a:p>
          <a:p>
            <a:pPr marL="0" indent="0">
              <a:buNone/>
            </a:pP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81778"/>
            <a:ext cx="3123723" cy="19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49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7500" y="369473"/>
            <a:ext cx="7560000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</a:rPr>
              <a:t>                           </a:t>
            </a:r>
            <a:br>
              <a:rPr lang="cs-CZ" sz="2400" dirty="0">
                <a:solidFill>
                  <a:srgbClr val="C00000"/>
                </a:solidFill>
              </a:rPr>
            </a:br>
            <a:r>
              <a:rPr lang="cs-CZ" sz="3600" dirty="0">
                <a:solidFill>
                  <a:srgbClr val="C00000"/>
                </a:solidFill>
              </a:rPr>
              <a:t>Typy sítí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3686" y="1517767"/>
            <a:ext cx="7735078" cy="5040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700" b="1" u="sng" dirty="0"/>
              <a:t>1. Síť </a:t>
            </a:r>
            <a:r>
              <a:rPr lang="cs-CZ" sz="1700" b="1" u="sng" dirty="0">
                <a:solidFill>
                  <a:srgbClr val="C00000"/>
                </a:solidFill>
              </a:rPr>
              <a:t>EDUROAM</a:t>
            </a:r>
            <a:endParaRPr lang="cs-CZ" sz="1700" b="1" u="sng" dirty="0"/>
          </a:p>
          <a:p>
            <a:pPr marL="0" indent="0">
              <a:buNone/>
            </a:pPr>
            <a:r>
              <a:rPr lang="cs-CZ" sz="1700" b="1" dirty="0"/>
              <a:t>Návod na připojení a používání najdete na:</a:t>
            </a:r>
            <a:br>
              <a:rPr lang="cs-CZ" sz="1700" b="1" dirty="0"/>
            </a:br>
            <a:endParaRPr lang="cs-CZ" sz="1700" b="1" dirty="0"/>
          </a:p>
          <a:p>
            <a:pPr marL="0" indent="0">
              <a:buNone/>
            </a:pPr>
            <a:r>
              <a:rPr lang="cs-CZ" sz="1700" b="1" dirty="0">
                <a:solidFill>
                  <a:srgbClr val="C00000"/>
                </a:solidFill>
                <a:hlinkClick r:id="rId2"/>
              </a:rPr>
              <a:t>https://wiki.upol.cz</a:t>
            </a:r>
            <a:r>
              <a:rPr lang="cs-CZ" sz="1700" b="1" dirty="0">
                <a:solidFill>
                  <a:srgbClr val="C00000"/>
                </a:solidFill>
              </a:rPr>
              <a:t> → návody pro Windows, Mac, Android, IOS</a:t>
            </a:r>
          </a:p>
          <a:p>
            <a:pPr marL="0" indent="0">
              <a:buNone/>
            </a:pPr>
            <a:endParaRPr lang="cs-CZ" sz="17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1700" b="1" u="sng" dirty="0"/>
              <a:t>2. Síť </a:t>
            </a:r>
            <a:r>
              <a:rPr lang="cs-CZ" sz="1700" b="1" u="sng" dirty="0">
                <a:solidFill>
                  <a:srgbClr val="C00000"/>
                </a:solidFill>
              </a:rPr>
              <a:t>UPOL</a:t>
            </a:r>
            <a:endParaRPr lang="cs-CZ" sz="1700" b="1" u="sng" dirty="0"/>
          </a:p>
          <a:p>
            <a:pPr marL="0" indent="0">
              <a:buNone/>
            </a:pPr>
            <a:r>
              <a:rPr lang="cs-CZ" sz="1700" b="1" dirty="0"/>
              <a:t>Heslo k této síti najdete po přihlášení do Portálu UP   </a:t>
            </a:r>
            <a:r>
              <a:rPr lang="cs-CZ" sz="1700" b="1" dirty="0">
                <a:solidFill>
                  <a:srgbClr val="C00000"/>
                </a:solidFill>
                <a:hlinkClick r:id="rId3"/>
              </a:rPr>
              <a:t>http://portal.upol.cz</a:t>
            </a:r>
            <a:r>
              <a:rPr lang="cs-CZ" sz="1700" b="1" dirty="0">
                <a:solidFill>
                  <a:srgbClr val="C00000"/>
                </a:solidFill>
              </a:rPr>
              <a:t> </a:t>
            </a:r>
            <a:r>
              <a:rPr lang="cs-CZ" sz="1700" b="1" dirty="0"/>
              <a:t>  záložka </a:t>
            </a:r>
            <a:r>
              <a:rPr lang="cs-CZ" sz="1700" b="1" i="1" dirty="0"/>
              <a:t>Nápověda/</a:t>
            </a:r>
            <a:r>
              <a:rPr lang="cs-CZ" sz="1700" b="1" i="1" dirty="0" err="1"/>
              <a:t>Helpdesk</a:t>
            </a:r>
            <a:r>
              <a:rPr lang="cs-CZ" sz="1700" b="1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cs-CZ" sz="1700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700" b="1" dirty="0"/>
              <a:t>Aktuální heslo: </a:t>
            </a:r>
            <a:r>
              <a:rPr lang="cs-CZ" b="1" dirty="0">
                <a:solidFill>
                  <a:srgbClr val="FF0000"/>
                </a:solidFill>
              </a:rPr>
              <a:t>wifiup2022</a:t>
            </a:r>
            <a:r>
              <a:rPr lang="cs-CZ" sz="1700" b="1" dirty="0">
                <a:solidFill>
                  <a:srgbClr val="C00000"/>
                </a:solidFill>
              </a:rPr>
              <a:t> – </a:t>
            </a:r>
            <a:r>
              <a:rPr lang="cs-CZ" sz="1700" b="1" dirty="0">
                <a:solidFill>
                  <a:schemeClr val="tx1"/>
                </a:solidFill>
              </a:rPr>
              <a:t>jen pro studenty UP, nešířit dál!!!</a:t>
            </a:r>
          </a:p>
          <a:p>
            <a:pPr marL="0" indent="0">
              <a:lnSpc>
                <a:spcPct val="120000"/>
              </a:lnSpc>
              <a:buNone/>
            </a:pPr>
            <a:endParaRPr lang="cs-CZ" sz="17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700" b="1" u="sng" dirty="0" err="1"/>
              <a:t>WiFi</a:t>
            </a:r>
            <a:r>
              <a:rPr lang="cs-CZ" sz="1700" b="1" u="sng" dirty="0"/>
              <a:t> síť UPOL </a:t>
            </a:r>
            <a:r>
              <a:rPr lang="cs-CZ" sz="1700" b="1" dirty="0"/>
              <a:t>je určena výhradně pro připojení k internetu. </a:t>
            </a:r>
          </a:p>
          <a:p>
            <a:pPr marL="0" indent="0">
              <a:buNone/>
            </a:pPr>
            <a:r>
              <a:rPr lang="cs-CZ" sz="1700" b="1" dirty="0"/>
              <a:t>Nedovoluje přístup k vnitřním informačním systémům školy ani k licencovaným elektronickým zdrojům. </a:t>
            </a:r>
            <a:r>
              <a:rPr lang="cs-CZ" sz="1700" b="1" u="sng" dirty="0"/>
              <a:t>Pro tyto účely slouží síť EDUROAM</a:t>
            </a:r>
            <a:r>
              <a:rPr lang="cs-CZ" sz="1700" b="1" dirty="0"/>
              <a:t>.</a:t>
            </a:r>
            <a:endParaRPr lang="cs-CZ" sz="17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67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99383" y="413965"/>
            <a:ext cx="5382787" cy="748080"/>
          </a:xfrm>
        </p:spPr>
        <p:txBody>
          <a:bodyPr>
            <a:normAutofit/>
          </a:bodyPr>
          <a:lstStyle/>
          <a:p>
            <a:r>
              <a:rPr lang="cs-CZ" dirty="0"/>
              <a:t>Vzdálené připojení k síti, k EIZ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89927" y="1411558"/>
            <a:ext cx="4111546" cy="4017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Přístup mimo síť UPOL</a:t>
            </a:r>
          </a:p>
          <a:p>
            <a:pPr marL="0" indent="0" algn="ctr">
              <a:buNone/>
            </a:pPr>
            <a:endParaRPr lang="cs-CZ" sz="900" b="1" dirty="0"/>
          </a:p>
          <a:p>
            <a:pPr marL="0" indent="0">
              <a:buNone/>
            </a:pPr>
            <a:r>
              <a:rPr lang="cs-CZ" sz="2400" b="1" dirty="0">
                <a:solidFill>
                  <a:srgbClr val="FF0000"/>
                </a:solidFill>
              </a:rPr>
              <a:t>VPN </a:t>
            </a:r>
            <a:r>
              <a:rPr lang="cs-CZ" sz="1900" b="1" dirty="0">
                <a:solidFill>
                  <a:srgbClr val="0070C0"/>
                </a:solidFill>
              </a:rPr>
              <a:t>– </a:t>
            </a:r>
            <a:r>
              <a:rPr lang="cs-CZ" sz="1900" b="1" dirty="0"/>
              <a:t>nastavení v PC, po nakonfigurování PC se vám otevřou všechny dostupné zdroje tak, jako byste byli v síti UP</a:t>
            </a:r>
          </a:p>
          <a:p>
            <a:pPr marL="0" indent="0">
              <a:buNone/>
            </a:pPr>
            <a:endParaRPr lang="cs-CZ" sz="800" b="1" dirty="0"/>
          </a:p>
          <a:p>
            <a:pPr marL="0" indent="0">
              <a:buNone/>
            </a:pPr>
            <a:r>
              <a:rPr lang="cs-CZ" sz="1900" b="1" dirty="0"/>
              <a:t>Návody: </a:t>
            </a:r>
          </a:p>
          <a:p>
            <a:pPr marL="0" indent="0">
              <a:buNone/>
            </a:pPr>
            <a:r>
              <a:rPr lang="cs-CZ" sz="1900" b="1" dirty="0">
                <a:hlinkClick r:id="rId2"/>
              </a:rPr>
              <a:t>https://wiki.upol.cz/upwiki/Pristup_k_pocitacove_siti</a:t>
            </a:r>
            <a:endParaRPr lang="cs-CZ" sz="1900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50070" y="2088296"/>
            <a:ext cx="3622702" cy="2792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err="1">
                <a:solidFill>
                  <a:srgbClr val="FF0000"/>
                </a:solidFill>
              </a:rPr>
              <a:t>Shibboleth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1900" b="1" dirty="0"/>
              <a:t>– stačí zadat vaše přihlašovací jméno a heslo jako do Portálu UP</a:t>
            </a:r>
          </a:p>
          <a:p>
            <a:pPr marL="0" indent="0">
              <a:buNone/>
            </a:pPr>
            <a:r>
              <a:rPr lang="cs-CZ" sz="1900" b="1" dirty="0"/>
              <a:t>Ne ke všem databázím se jde připojit přes </a:t>
            </a:r>
            <a:r>
              <a:rPr lang="cs-CZ" sz="1900" b="1" dirty="0" err="1"/>
              <a:t>Shibboleth</a:t>
            </a:r>
            <a:r>
              <a:rPr lang="cs-CZ" sz="1900" b="1" dirty="0"/>
              <a:t>, seznam zde:</a:t>
            </a:r>
          </a:p>
          <a:p>
            <a:pPr marL="0" indent="0">
              <a:buNone/>
            </a:pPr>
            <a:r>
              <a:rPr lang="cs-CZ" sz="1900" b="1" dirty="0">
                <a:hlinkClick r:id="rId3"/>
              </a:rPr>
              <a:t>http://ezdroje.upol.cz/prehled/shibboleth.php?lang=cs</a:t>
            </a:r>
            <a:endParaRPr lang="cs-CZ" sz="1900" b="1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6735574-FECE-4BA3-88CE-0AF967607B36}"/>
              </a:ext>
            </a:extLst>
          </p:cNvPr>
          <p:cNvSpPr txBox="1">
            <a:spLocks/>
          </p:cNvSpPr>
          <p:nvPr/>
        </p:nvSpPr>
        <p:spPr>
          <a:xfrm>
            <a:off x="589927" y="5253642"/>
            <a:ext cx="7980495" cy="12385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899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1900" dirty="0"/>
              <a:t>Nebo prostřednictvím </a:t>
            </a:r>
            <a:r>
              <a:rPr lang="cs-CZ" sz="1900" dirty="0" err="1">
                <a:solidFill>
                  <a:srgbClr val="FF0000"/>
                </a:solidFill>
              </a:rPr>
              <a:t>EZproxy</a:t>
            </a:r>
            <a:r>
              <a:rPr lang="cs-CZ" sz="1900" dirty="0">
                <a:solidFill>
                  <a:srgbClr val="FF0000"/>
                </a:solidFill>
              </a:rPr>
              <a:t> odkazů</a:t>
            </a:r>
            <a:endParaRPr lang="cs-CZ" sz="1900" b="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1900" b="0" dirty="0"/>
              <a:t>výhodou je jednoduchost připojení k požadovanému zdroji (databázi)</a:t>
            </a:r>
          </a:p>
          <a:p>
            <a:pPr marL="342900" indent="-342900">
              <a:buFontTx/>
              <a:buChar char="-"/>
            </a:pPr>
            <a:r>
              <a:rPr lang="cs-CZ" sz="1900" b="0" dirty="0"/>
              <a:t>tento přístup je však možný </a:t>
            </a:r>
            <a:r>
              <a:rPr lang="cs-CZ" sz="1900" dirty="0"/>
              <a:t>výhradně z </a:t>
            </a:r>
            <a:r>
              <a:rPr lang="cs-CZ" sz="1900" dirty="0">
                <a:hlinkClick r:id="rId4"/>
              </a:rPr>
              <a:t>portálu e-zdrojů</a:t>
            </a:r>
            <a:r>
              <a:rPr lang="cs-CZ" sz="1900" dirty="0"/>
              <a:t> (EIZ)</a:t>
            </a:r>
          </a:p>
        </p:txBody>
      </p:sp>
    </p:spTree>
    <p:extLst>
      <p:ext uri="{BB962C8B-B14F-4D97-AF65-F5344CB8AC3E}">
        <p14:creationId xmlns:p14="http://schemas.microsoft.com/office/powerpoint/2010/main" val="3671034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460" y="571215"/>
            <a:ext cx="7560000" cy="653143"/>
          </a:xfrm>
        </p:spPr>
        <p:txBody>
          <a:bodyPr>
            <a:normAutofit fontScale="90000"/>
          </a:bodyPr>
          <a:lstStyle/>
          <a:p>
            <a:pPr algn="r"/>
            <a:r>
              <a:rPr lang="cs-CZ" sz="2400" dirty="0">
                <a:solidFill>
                  <a:srgbClr val="C00000"/>
                </a:solidFill>
              </a:rPr>
              <a:t>                           </a:t>
            </a:r>
            <a:br>
              <a:rPr lang="cs-CZ" sz="2400" dirty="0">
                <a:solidFill>
                  <a:srgbClr val="C00000"/>
                </a:solidFill>
              </a:rPr>
            </a:br>
            <a:r>
              <a:rPr lang="cs-CZ" sz="2400" dirty="0">
                <a:solidFill>
                  <a:srgbClr val="C00000"/>
                </a:solidFill>
              </a:rPr>
              <a:t>                      </a:t>
            </a:r>
            <a:r>
              <a:rPr lang="cs-CZ" sz="2700" dirty="0">
                <a:solidFill>
                  <a:srgbClr val="C00000"/>
                </a:solidFill>
              </a:rPr>
              <a:t>Správa počítačové sítě LF</a:t>
            </a:r>
            <a:br>
              <a:rPr lang="cs-CZ" sz="2700" dirty="0">
                <a:solidFill>
                  <a:srgbClr val="C00000"/>
                </a:solidFill>
              </a:rPr>
            </a:br>
            <a:br>
              <a:rPr lang="cs-CZ" sz="2700" dirty="0">
                <a:solidFill>
                  <a:srgbClr val="C00000"/>
                </a:solidFill>
              </a:rPr>
            </a:br>
            <a:r>
              <a:rPr lang="cs-CZ" sz="2700" dirty="0">
                <a:solidFill>
                  <a:srgbClr val="C00000"/>
                </a:solidFill>
              </a:rPr>
              <a:t> </a:t>
            </a:r>
            <a:br>
              <a:rPr lang="cs-CZ" sz="2700" dirty="0">
                <a:solidFill>
                  <a:srgbClr val="C00000"/>
                </a:solidFill>
              </a:rPr>
            </a:br>
            <a:r>
              <a:rPr lang="cs-CZ" sz="2700" dirty="0">
                <a:solidFill>
                  <a:srgbClr val="C00000"/>
                </a:solidFill>
              </a:rPr>
              <a:t>software, hardware, instalace, </a:t>
            </a:r>
            <a:br>
              <a:rPr lang="cs-CZ" sz="2700" dirty="0">
                <a:solidFill>
                  <a:srgbClr val="C00000"/>
                </a:solidFill>
              </a:rPr>
            </a:br>
            <a:r>
              <a:rPr lang="cs-CZ" sz="2700" dirty="0">
                <a:solidFill>
                  <a:srgbClr val="C00000"/>
                </a:solidFill>
              </a:rPr>
              <a:t>poradenství, problémy s připojením atd.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769" y="4155527"/>
            <a:ext cx="7560000" cy="22785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700" b="1" dirty="0"/>
          </a:p>
          <a:p>
            <a:pPr marL="0" indent="0">
              <a:buNone/>
            </a:pPr>
            <a:r>
              <a:rPr lang="cs-CZ" sz="1700" b="1" dirty="0"/>
              <a:t>Tomáš Kopečný</a:t>
            </a:r>
            <a:r>
              <a:rPr lang="cs-CZ" sz="1700" dirty="0"/>
              <a:t>: 		</a:t>
            </a:r>
            <a:endParaRPr lang="cs-CZ" sz="17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700" dirty="0">
                <a:hlinkClick r:id="rId2"/>
              </a:rPr>
              <a:t>tomas.kopecny@upol.cz</a:t>
            </a:r>
            <a:r>
              <a:rPr lang="cs-CZ" sz="1700" dirty="0"/>
              <a:t>	</a:t>
            </a:r>
            <a:r>
              <a:rPr lang="cs-CZ" sz="1700" b="1" dirty="0">
                <a:solidFill>
                  <a:schemeClr val="tx1"/>
                </a:solidFill>
              </a:rPr>
              <a:t>Tel. 585 632 958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endParaRPr lang="cs-CZ" sz="800" dirty="0"/>
          </a:p>
          <a:p>
            <a:pPr marL="0" indent="0">
              <a:buNone/>
            </a:pPr>
            <a:endParaRPr lang="cs-CZ" sz="1700" b="1" dirty="0"/>
          </a:p>
          <a:p>
            <a:pPr marL="0" indent="0">
              <a:buNone/>
            </a:pPr>
            <a:endParaRPr lang="cs-CZ" sz="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284FD9E-CB89-4B92-ABF0-C58E80045238}"/>
              </a:ext>
            </a:extLst>
          </p:cNvPr>
          <p:cNvSpPr/>
          <p:nvPr/>
        </p:nvSpPr>
        <p:spPr>
          <a:xfrm>
            <a:off x="656706" y="3651824"/>
            <a:ext cx="4816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Kancelář: stará budova, dveře č. 1.015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31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9215" y="1769479"/>
            <a:ext cx="7805650" cy="4789263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Děkuji za pozornost! 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Knihovna Lékařské fakulty UP</a:t>
            </a:r>
            <a:br>
              <a:rPr lang="cs-CZ" dirty="0"/>
            </a:br>
            <a:br>
              <a:rPr lang="cs-CZ" dirty="0"/>
            </a:br>
            <a:r>
              <a:rPr lang="cs-CZ" dirty="0"/>
              <a:t>Vedoucí: RNDr. Dana Šubová, Ph.D.</a:t>
            </a:r>
            <a:br>
              <a:rPr lang="cs-CZ" dirty="0"/>
            </a:br>
            <a:br>
              <a:rPr lang="cs-CZ" dirty="0"/>
            </a:br>
            <a:br>
              <a:rPr lang="cs-CZ" dirty="0">
                <a:sym typeface="Wingdings" panose="05000000000000000000" pitchFamily="2" charset="2"/>
              </a:rPr>
            </a:br>
            <a:r>
              <a:rPr lang="cs-CZ" dirty="0">
                <a:sym typeface="Wingdings" panose="05000000000000000000" pitchFamily="2" charset="2"/>
                <a:hlinkClick r:id="rId2"/>
              </a:rPr>
              <a:t>www.knihovna.upol.cz</a:t>
            </a:r>
            <a:br>
              <a:rPr lang="cs-CZ" dirty="0">
                <a:sym typeface="Wingdings" panose="05000000000000000000" pitchFamily="2" charset="2"/>
              </a:rPr>
            </a:br>
            <a:br>
              <a:rPr lang="cs-CZ" dirty="0">
                <a:sym typeface="Wingdings" panose="05000000000000000000" pitchFamily="2" charset="2"/>
              </a:rPr>
            </a:br>
            <a:r>
              <a:rPr lang="cs-CZ" dirty="0">
                <a:hlinkClick r:id="rId3"/>
              </a:rPr>
              <a:t>klf</a:t>
            </a:r>
            <a:r>
              <a:rPr lang="cs-CZ" dirty="0">
                <a:hlinkClick r:id="rId4"/>
              </a:rPr>
              <a:t>@upol.cz</a:t>
            </a:r>
            <a:br>
              <a:rPr lang="cs-CZ" dirty="0"/>
            </a:br>
            <a:r>
              <a:rPr lang="cs-CZ" dirty="0">
                <a:hlinkClick r:id="rId4"/>
              </a:rPr>
              <a:t>dana.subova@upol.cz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24" y="450223"/>
            <a:ext cx="3483031" cy="309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1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39019" y="1477673"/>
            <a:ext cx="6521499" cy="4696690"/>
          </a:xfrm>
        </p:spPr>
        <p:txBody>
          <a:bodyPr>
            <a:noAutofit/>
          </a:bodyPr>
          <a:lstStyle/>
          <a:p>
            <a:pPr algn="ctr"/>
            <a:br>
              <a:rPr lang="cs-CZ" sz="2200" dirty="0">
                <a:latin typeface="Corbel" panose="020B0503020204020204" pitchFamily="34" charset="0"/>
                <a:cs typeface="Times New Roman" panose="02020603050405020304" pitchFamily="18" charset="0"/>
              </a:rPr>
            </a:br>
            <a:br>
              <a:rPr lang="cs-CZ" sz="2200" dirty="0">
                <a:latin typeface="Corbel" panose="020B050302020402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solidFill>
                  <a:srgbClr val="FF0000"/>
                </a:solidFill>
              </a:rPr>
              <a:t>ISIC karta slouží jako čtenářský průkaz</a:t>
            </a:r>
            <a:br>
              <a:rPr lang="cs-CZ" sz="2200" dirty="0"/>
            </a:b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Vstup do každé části knihovny UP je volný</a:t>
            </a:r>
            <a:br>
              <a:rPr lang="cs-CZ" sz="2200" dirty="0"/>
            </a:b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Možnost výpůjček se řídí knihovním řádem </a:t>
            </a:r>
            <a:br>
              <a:rPr lang="cs-CZ" sz="2200" dirty="0"/>
            </a:br>
            <a:r>
              <a:rPr lang="cs-CZ" sz="2200" dirty="0"/>
              <a:t>→ </a:t>
            </a:r>
            <a:r>
              <a:rPr lang="cs-CZ" sz="2200" dirty="0">
                <a:hlinkClick r:id="rId2"/>
              </a:rPr>
              <a:t>Knihovní řád UP (R-B-18/16)</a:t>
            </a:r>
            <a:br>
              <a:rPr lang="cs-CZ" sz="2200" dirty="0"/>
            </a:br>
            <a:br>
              <a:rPr lang="cs-CZ" sz="2200" dirty="0"/>
            </a:b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Britské centrum – má svůj členský průkaz</a:t>
            </a:r>
            <a:br>
              <a:rPr lang="cs-CZ" b="0" dirty="0"/>
            </a:br>
            <a:br>
              <a:rPr lang="cs-CZ" sz="2200" dirty="0">
                <a:latin typeface="Corbel" panose="020B0503020204020204" pitchFamily="34" charset="0"/>
                <a:cs typeface="Times New Roman" panose="02020603050405020304" pitchFamily="18" charset="0"/>
              </a:rPr>
            </a:br>
            <a:br>
              <a:rPr lang="cs-CZ" sz="2200" dirty="0">
                <a:latin typeface="Corbel" panose="020B0503020204020204" pitchFamily="34" charset="0"/>
                <a:cs typeface="Times New Roman" panose="02020603050405020304" pitchFamily="18" charset="0"/>
              </a:rPr>
            </a:br>
            <a:br>
              <a:rPr lang="cs-CZ" sz="2200" dirty="0">
                <a:latin typeface="Corbel" panose="020B0503020204020204" pitchFamily="34" charset="0"/>
                <a:cs typeface="Times New Roman" panose="02020603050405020304" pitchFamily="18" charset="0"/>
              </a:rPr>
            </a:br>
            <a:endParaRPr lang="cs-CZ" sz="2200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D060D6-ED71-4F1C-A769-6B3C4B537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5" y="474241"/>
            <a:ext cx="2408238" cy="100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33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1523070"/>
            <a:ext cx="7560000" cy="408367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Knihovna UP - </a:t>
            </a:r>
            <a:r>
              <a:rPr lang="cs-CZ" dirty="0"/>
              <a:t>Ústřední knihovna – „Zbrojnice“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000" y="2108718"/>
            <a:ext cx="6154625" cy="42476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Otevírací doba:</a:t>
            </a:r>
          </a:p>
          <a:p>
            <a:pPr marL="0" indent="0">
              <a:buNone/>
            </a:pPr>
            <a:r>
              <a:rPr lang="cs-CZ" dirty="0"/>
              <a:t>po – čt: </a:t>
            </a:r>
            <a:r>
              <a:rPr lang="cs-CZ" b="1" dirty="0">
                <a:solidFill>
                  <a:srgbClr val="FF0000"/>
                </a:solidFill>
              </a:rPr>
              <a:t>8.00 – 22.00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pá: </a:t>
            </a:r>
            <a:r>
              <a:rPr lang="cs-CZ" b="1" dirty="0">
                <a:solidFill>
                  <a:srgbClr val="FF0000"/>
                </a:solidFill>
              </a:rPr>
              <a:t>8.00 – 19.00 </a:t>
            </a:r>
          </a:p>
          <a:p>
            <a:pPr marL="0" indent="0">
              <a:buNone/>
            </a:pPr>
            <a:r>
              <a:rPr lang="cs-CZ" dirty="0"/>
              <a:t>So: </a:t>
            </a:r>
            <a:r>
              <a:rPr lang="cs-CZ" b="1" dirty="0">
                <a:solidFill>
                  <a:srgbClr val="FF0000"/>
                </a:solidFill>
              </a:rPr>
              <a:t>9.00 – 16.00</a:t>
            </a:r>
          </a:p>
          <a:p>
            <a:pPr marL="0" indent="0">
              <a:buNone/>
            </a:pPr>
            <a:r>
              <a:rPr lang="cs-CZ" dirty="0"/>
              <a:t>Noční studovna – </a:t>
            </a:r>
            <a:r>
              <a:rPr lang="cs-CZ" b="1" dirty="0">
                <a:solidFill>
                  <a:srgbClr val="FF0000"/>
                </a:solidFill>
              </a:rPr>
              <a:t>nonstop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Výpůjční služby </a:t>
            </a:r>
          </a:p>
          <a:p>
            <a:pPr marL="0" indent="0">
              <a:buNone/>
            </a:pPr>
            <a:r>
              <a:rPr lang="cs-CZ" dirty="0"/>
              <a:t>– půjčování, vracení, rezervace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Metodická a poradenská služba</a:t>
            </a:r>
          </a:p>
          <a:p>
            <a:pPr marL="0" indent="0">
              <a:buNone/>
            </a:pPr>
            <a:r>
              <a:rPr lang="cs-CZ" dirty="0"/>
              <a:t>Pro skupiny skupinová a individuální studovna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80" y="226377"/>
            <a:ext cx="2408238" cy="1003432"/>
          </a:xfrm>
          <a:prstGeom prst="rect">
            <a:avLst/>
          </a:prstGeom>
        </p:spPr>
      </p:pic>
      <p:pic>
        <p:nvPicPr>
          <p:cNvPr id="7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16" y="2517960"/>
            <a:ext cx="3386655" cy="2249983"/>
          </a:xfr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541251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8298" y="514117"/>
            <a:ext cx="4502228" cy="105435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dirty="0"/>
              <a:t>„Zbrojnice“</a:t>
            </a:r>
            <a:br>
              <a:rPr lang="cs-CZ" sz="2800" dirty="0"/>
            </a:br>
            <a:r>
              <a:rPr lang="cs-CZ" sz="2800" dirty="0"/>
              <a:t>– největší pobočka, která zahrnuje všechny obory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65885" y="1445672"/>
            <a:ext cx="3682413" cy="5479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Ve Zbrojnici je k dispozici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i menší fond </a:t>
            </a:r>
          </a:p>
          <a:p>
            <a:pPr marL="0" indent="0">
              <a:buNone/>
            </a:pPr>
            <a:r>
              <a:rPr lang="cs-CZ" b="1" u="sng" dirty="0">
                <a:solidFill>
                  <a:srgbClr val="FF0000"/>
                </a:solidFill>
              </a:rPr>
              <a:t>lékařské literatury</a:t>
            </a:r>
          </a:p>
          <a:p>
            <a:pPr marL="0" indent="0">
              <a:buNone/>
            </a:pPr>
            <a:endParaRPr lang="cs-CZ" sz="9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/>
              <a:t>Tisk, kopírování, skenování, nabíjení kreditů na ISIC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b="1" dirty="0"/>
              <a:t>2 klubovny, PC učebny</a:t>
            </a:r>
          </a:p>
          <a:p>
            <a:pPr marL="0" indent="0">
              <a:buNone/>
            </a:pPr>
            <a:endParaRPr lang="cs-CZ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70C0"/>
                </a:solidFill>
              </a:rPr>
              <a:t>Půjčujeme nabíjecí kabely, </a:t>
            </a:r>
          </a:p>
          <a:p>
            <a:pPr marL="0" indent="0">
              <a:buNone/>
            </a:pPr>
            <a:r>
              <a:rPr lang="cs-CZ" b="1" dirty="0" err="1">
                <a:solidFill>
                  <a:srgbClr val="0070C0"/>
                </a:solidFill>
              </a:rPr>
              <a:t>flash</a:t>
            </a:r>
            <a:r>
              <a:rPr lang="cs-CZ" b="1" dirty="0">
                <a:solidFill>
                  <a:srgbClr val="0070C0"/>
                </a:solidFill>
              </a:rPr>
              <a:t> disky, tablety, notebooky</a:t>
            </a:r>
          </a:p>
          <a:p>
            <a:pPr marL="0" indent="0">
              <a:buNone/>
            </a:pPr>
            <a:endParaRPr lang="cs-CZ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K</a:t>
            </a:r>
            <a:r>
              <a:rPr lang="cs-CZ" b="1" dirty="0">
                <a:solidFill>
                  <a:srgbClr val="0070C0"/>
                </a:solidFill>
              </a:rPr>
              <a:t> dispozici rychlovazač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70C0"/>
                </a:solidFill>
              </a:rPr>
              <a:t>na kroužkovou vazbu</a:t>
            </a:r>
          </a:p>
          <a:p>
            <a:pPr marL="0" indent="0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98" y="1945177"/>
            <a:ext cx="4873396" cy="4264865"/>
          </a:xfrm>
        </p:spPr>
      </p:pic>
    </p:spTree>
    <p:extLst>
      <p:ext uri="{BB962C8B-B14F-4D97-AF65-F5344CB8AC3E}">
        <p14:creationId xmlns:p14="http://schemas.microsoft.com/office/powerpoint/2010/main" val="34841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9941" y="1634901"/>
            <a:ext cx="4506380" cy="4794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300" b="1" dirty="0">
                <a:hlinkClick r:id="rId2"/>
              </a:rPr>
              <a:t>https://ezdroje.upol.cz/</a:t>
            </a:r>
            <a:endParaRPr lang="cs-CZ" sz="2300" b="1" dirty="0"/>
          </a:p>
          <a:p>
            <a:pPr marL="0" indent="0">
              <a:buNone/>
            </a:pPr>
            <a:endParaRPr lang="cs-CZ" sz="1000" b="1" dirty="0"/>
          </a:p>
          <a:p>
            <a:pPr marL="0" indent="0">
              <a:buNone/>
            </a:pPr>
            <a:r>
              <a:rPr lang="cs-CZ" b="1" dirty="0"/>
              <a:t>Odd. BIS </a:t>
            </a:r>
          </a:p>
          <a:p>
            <a:pPr marL="0" indent="0">
              <a:buNone/>
            </a:pPr>
            <a:r>
              <a:rPr lang="cs-CZ" b="1" dirty="0"/>
              <a:t>(</a:t>
            </a:r>
            <a:r>
              <a:rPr lang="cs-CZ" dirty="0"/>
              <a:t>Bibliograficko-informační služby)</a:t>
            </a:r>
          </a:p>
          <a:p>
            <a:pPr marL="0" indent="0">
              <a:buNone/>
            </a:pPr>
            <a:r>
              <a:rPr lang="cs-CZ" dirty="0"/>
              <a:t>nabízí informační vzdělávání a školení v oblasti elektronických informačních zdrojů, citování, atd.</a:t>
            </a:r>
          </a:p>
          <a:p>
            <a:pPr marL="0" indent="0">
              <a:buNone/>
            </a:pPr>
            <a:endParaRPr lang="cs-CZ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FF0000"/>
                </a:solidFill>
              </a:rPr>
              <a:t>Vzdělávací akce jsou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FF0000"/>
                </a:solidFill>
              </a:rPr>
              <a:t>pro studenty zdarma!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Unikátní zdroje na LF!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2" y="1382081"/>
            <a:ext cx="1867414" cy="1914393"/>
          </a:xfr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81CCCAB-A5D9-4C3E-BCD7-EF164671D8BB}"/>
              </a:ext>
            </a:extLst>
          </p:cNvPr>
          <p:cNvSpPr/>
          <p:nvPr/>
        </p:nvSpPr>
        <p:spPr>
          <a:xfrm>
            <a:off x="3990109" y="619476"/>
            <a:ext cx="48951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Elektronické informační zdroje</a:t>
            </a:r>
          </a:p>
          <a:p>
            <a:r>
              <a:rPr lang="cs-CZ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(EIZ, </a:t>
            </a:r>
            <a:r>
              <a:rPr lang="cs-CZ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eZdroje</a:t>
            </a:r>
            <a:r>
              <a:rPr lang="cs-CZ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Zástupný symbol pro obsah 5">
            <a:hlinkClick r:id="rId4"/>
            <a:extLst>
              <a:ext uri="{FF2B5EF4-FFF2-40B4-BE49-F238E27FC236}">
                <a16:creationId xmlns:a16="http://schemas.microsoft.com/office/drawing/2014/main" id="{1AC35590-3862-4BC5-9EFB-75640DD43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07" y="3848868"/>
            <a:ext cx="4184990" cy="27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03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4" y="1297198"/>
            <a:ext cx="5713536" cy="473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27415" y="6037171"/>
            <a:ext cx="5534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www.knihovna.upol.cz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07" y="4781517"/>
            <a:ext cx="1994276" cy="125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6240950" y="1295741"/>
            <a:ext cx="214659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Hněvotínská 3</a:t>
            </a:r>
          </a:p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775 03 Olomouc</a:t>
            </a:r>
          </a:p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 585 632 951</a:t>
            </a:r>
          </a:p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mail: klf@upol.cz</a:t>
            </a:r>
          </a:p>
          <a:p>
            <a:pPr algn="ctr"/>
            <a:endParaRPr lang="cs-CZ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Vedoucí:</a:t>
            </a:r>
          </a:p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RNDr. Dana Šubová, Ph.D.</a:t>
            </a:r>
          </a:p>
          <a:p>
            <a:pPr algn="ctr"/>
            <a:endParaRPr lang="cs-CZ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Otevírací doba:</a:t>
            </a:r>
          </a:p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pondělí – čtvrtek</a:t>
            </a:r>
          </a:p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18 hod</a:t>
            </a:r>
          </a:p>
          <a:p>
            <a:pPr algn="ctr"/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pátek 8 – 15.30 hod</a:t>
            </a:r>
          </a:p>
          <a:p>
            <a:pPr algn="ctr"/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7501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5578" y="1349412"/>
            <a:ext cx="2913873" cy="74808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03492" y="1185129"/>
            <a:ext cx="3993143" cy="3116225"/>
          </a:xfrm>
        </p:spPr>
        <p:txBody>
          <a:bodyPr/>
          <a:lstStyle/>
          <a:p>
            <a:pPr marL="0" indent="0" algn="ctr">
              <a:buNone/>
            </a:pPr>
            <a:r>
              <a:rPr lang="cs-CZ" sz="2300" b="1" dirty="0">
                <a:hlinkClick r:id="rId2"/>
              </a:rPr>
              <a:t>www.upol.cz</a:t>
            </a:r>
            <a:endParaRPr lang="cs-CZ" sz="2300" b="1" dirty="0"/>
          </a:p>
          <a:p>
            <a:pPr marL="0" indent="0" algn="ctr">
              <a:buNone/>
            </a:pPr>
            <a:endParaRPr lang="cs-CZ" sz="2300" b="1" dirty="0"/>
          </a:p>
          <a:p>
            <a:pPr marL="0" indent="0" algn="ctr">
              <a:buNone/>
            </a:pPr>
            <a:r>
              <a:rPr lang="cs-CZ" sz="2300" b="1" dirty="0"/>
              <a:t>Lékařská fakulta</a:t>
            </a:r>
          </a:p>
          <a:p>
            <a:pPr marL="0" indent="0" algn="ctr">
              <a:buNone/>
            </a:pPr>
            <a:endParaRPr lang="cs-CZ" sz="2300" b="1" dirty="0"/>
          </a:p>
          <a:p>
            <a:pPr marL="0" indent="0" algn="ctr">
              <a:buNone/>
            </a:pPr>
            <a:r>
              <a:rPr lang="cs-CZ" sz="2300" b="1" dirty="0">
                <a:solidFill>
                  <a:srgbClr val="FF0000"/>
                </a:solidFill>
              </a:rPr>
              <a:t>Knihovna Lékařské fakulty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457200" indent="-457200" algn="ctr">
              <a:buAutoNum type="arabicPeriod"/>
            </a:pPr>
            <a:endParaRPr lang="cs-CZ" dirty="0"/>
          </a:p>
          <a:p>
            <a:pPr marL="457200" indent="-457200" algn="ctr">
              <a:buAutoNum type="arabicPeriod"/>
            </a:pPr>
            <a:endParaRPr lang="cs-CZ" dirty="0"/>
          </a:p>
          <a:p>
            <a:pPr marL="457200" indent="-457200" algn="ctr">
              <a:buAutoNum type="arabicPeriod"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C8C931B-C223-4B36-A724-F81B2BE70176}"/>
              </a:ext>
            </a:extLst>
          </p:cNvPr>
          <p:cNvSpPr/>
          <p:nvPr/>
        </p:nvSpPr>
        <p:spPr>
          <a:xfrm>
            <a:off x="3965171" y="374772"/>
            <a:ext cx="4869787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hlinkClick r:id="rId3"/>
              </a:rPr>
              <a:t>https://www.knihovna.upol.cz/pobocky/lf/</a:t>
            </a:r>
            <a:br>
              <a:rPr lang="cs-CZ" sz="2000" b="1" dirty="0"/>
            </a:br>
            <a:br>
              <a:rPr lang="cs-CZ" dirty="0"/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F67F8A-5F63-4CE8-984A-02DD6C7C1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619" y="3517369"/>
            <a:ext cx="3840369" cy="30821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E9CF06-EC8E-4E6B-A3D0-226A7765B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12" y="1442842"/>
            <a:ext cx="3455943" cy="23641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9AB1772-64D3-48D9-8FC3-F00067AE1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46" y="4249747"/>
            <a:ext cx="3442409" cy="22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27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_Prezentace_2.potx" id="{755D0361-9207-4673-B4A5-8DE80FB40899}" vid="{B1A348AD-3F36-40BB-80C1-28390A7D89F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2EAF81420AF3546B74854EBCF5B186D" ma:contentTypeVersion="12" ma:contentTypeDescription="Vytvoří nový dokument" ma:contentTypeScope="" ma:versionID="25a44a71db6a1e2b834ca659dec0951d">
  <xsd:schema xmlns:xsd="http://www.w3.org/2001/XMLSchema" xmlns:xs="http://www.w3.org/2001/XMLSchema" xmlns:p="http://schemas.microsoft.com/office/2006/metadata/properties" xmlns:ns3="049b9cbe-efc1-4b57-82b5-2853351bb9c4" targetNamespace="http://schemas.microsoft.com/office/2006/metadata/properties" ma:root="true" ma:fieldsID="742360b07db4fe6b65756fef75fb2a8d" ns3:_="">
    <xsd:import namespace="049b9cbe-efc1-4b57-82b5-2853351bb9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b9cbe-efc1-4b57-82b5-2853351bb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3C184D-75CE-497C-900E-DAB99A1311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EB3E01-9406-4B22-BB33-4C3F037CBD83}">
  <ds:schemaRefs>
    <ds:schemaRef ds:uri="http://purl.org/dc/elements/1.1/"/>
    <ds:schemaRef ds:uri="049b9cbe-efc1-4b57-82b5-2853351bb9c4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4A83D8D-F0E4-48DC-976D-8DEE324EF7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9b9cbe-efc1-4b57-82b5-2853351bb9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UP_prezentace_cz_4x3</Template>
  <TotalTime>5095</TotalTime>
  <Words>1364</Words>
  <Application>Microsoft Office PowerPoint</Application>
  <PresentationFormat>Vlastní</PresentationFormat>
  <Paragraphs>263</Paragraphs>
  <Slides>38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Arial</vt:lpstr>
      <vt:lpstr>Calibri</vt:lpstr>
      <vt:lpstr>Corbel</vt:lpstr>
      <vt:lpstr>Times New Roman</vt:lpstr>
      <vt:lpstr>Wingdings</vt:lpstr>
      <vt:lpstr>Motiv Office</vt:lpstr>
      <vt:lpstr>Knihovna Lékařské fakulty   </vt:lpstr>
      <vt:lpstr>Prezentace aplikace PowerPoint</vt:lpstr>
      <vt:lpstr>KNIHOVNA UNIVERZITY PALACKÉHO V OLOMOUCI  Ředitelka: Mgr. Helena Sedláčková  https://www.knihovna.upol.cz/</vt:lpstr>
      <vt:lpstr>  ISIC karta slouží jako čtenářský průkaz   Vstup do každé části knihovny UP je volný   Možnost výpůjček se řídí knihovním řádem  → Knihovní řád UP (R-B-18/16)    Britské centrum – má svůj členský průkaz    </vt:lpstr>
      <vt:lpstr>Knihovna UP - Ústřední knihovna – „Zbrojnice“</vt:lpstr>
      <vt:lpstr>„Zbrojnice“ – největší pobočka, která zahrnuje všechny obory</vt:lpstr>
      <vt:lpstr>Prezentace aplikace PowerPoint</vt:lpstr>
      <vt:lpstr>Prezentace aplikace PowerPoint</vt:lpstr>
      <vt:lpstr>       </vt:lpstr>
      <vt:lpstr>Web Knihovny LF</vt:lpstr>
      <vt:lpstr>Půjčovna lékařské literatury</vt:lpstr>
      <vt:lpstr>Prezentace aplikace PowerPoint</vt:lpstr>
      <vt:lpstr>Chcete si své rezervace a prodloužení spravovat sami  a mít přehled o svých výpůjčkách?  </vt:lpstr>
      <vt:lpstr>Prezentace aplikace PowerPoint</vt:lpstr>
      <vt:lpstr>Prezentace aplikace PowerPoint</vt:lpstr>
      <vt:lpstr>NULOVÁ TOLERANCE!!!</vt:lpstr>
      <vt:lpstr>   </vt:lpstr>
      <vt:lpstr>Půjčovna lékařské literatury</vt:lpstr>
      <vt:lpstr>Půjčovna lékařské literatury</vt:lpstr>
      <vt:lpstr>Samoobslužné skenování - v půjčovně literatury              </vt:lpstr>
      <vt:lpstr>Odpočinková zóna v půjčovně Knihovny LF</vt:lpstr>
      <vt:lpstr> Nabíjecí kiosek </vt:lpstr>
      <vt:lpstr>BIBLIOBOX</vt:lpstr>
      <vt:lpstr>Samoobslužný tisk, kopírování a skenování  - prostřednictvím  přednabité ISIC karty  </vt:lpstr>
      <vt:lpstr>                            POČÍTAČOVÉ ZÓNY  → STARÁ BUDOVA, RESPIRIA, GALERIE  </vt:lpstr>
      <vt:lpstr>Reklamní předměty LF   Oblečení a předměty s logem LF</vt:lpstr>
      <vt:lpstr> </vt:lpstr>
      <vt:lpstr>Studovna </vt:lpstr>
      <vt:lpstr>Odpočinková zóna ve studovně Knihovny LF</vt:lpstr>
      <vt:lpstr>                             tzv. „TICHÁ STUDOVNA“   prostor mezi půjčovnou literatury a studovnou</vt:lpstr>
      <vt:lpstr>                           SOUBORNÝ KATALOG                          http://katalog.upol.cz/</vt:lpstr>
      <vt:lpstr>                           SOUBORNÝ KATALOG - hledání</vt:lpstr>
      <vt:lpstr>                    SOUBORNÝ KATALOG                            LOKACE, DISLOKACE, INFO</vt:lpstr>
      <vt:lpstr>  Přístup do PC:</vt:lpstr>
      <vt:lpstr>                            Typy sítí</vt:lpstr>
      <vt:lpstr>Vzdálené připojení k síti, k EIZ </vt:lpstr>
      <vt:lpstr>                                                  Správa počítačové sítě LF    software, hardware, instalace,  poradenství, problémy s připojením atd.</vt:lpstr>
      <vt:lpstr> Děkuji za pozornost!     Knihovna Lékařské fakulty UP  Vedoucí: RNDr. Dana Šubová, Ph.D.   www.knihovna.upol.cz  klf@upol.cz dana.subova@upol.cz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Kopecna Veronika</dc:creator>
  <cp:lastModifiedBy>Subova Dana</cp:lastModifiedBy>
  <cp:revision>320</cp:revision>
  <dcterms:created xsi:type="dcterms:W3CDTF">2016-02-03T13:48:58Z</dcterms:created>
  <dcterms:modified xsi:type="dcterms:W3CDTF">2023-10-05T10:33:02Z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0x01010032EAF81420AF3546B74854EBCF5B186D</vt:lpwstr>
  </property>
</Properties>
</file>