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sldIdLst>
    <p:sldId id="256" r:id="rId2"/>
    <p:sldId id="271" r:id="rId3"/>
    <p:sldId id="258" r:id="rId4"/>
    <p:sldId id="259" r:id="rId5"/>
    <p:sldId id="260" r:id="rId6"/>
    <p:sldId id="261" r:id="rId7"/>
    <p:sldId id="270" r:id="rId8"/>
    <p:sldId id="262" r:id="rId9"/>
    <p:sldId id="263" r:id="rId10"/>
    <p:sldId id="264" r:id="rId11"/>
    <p:sldId id="266" r:id="rId12"/>
    <p:sldId id="268" r:id="rId13"/>
    <p:sldId id="265" r:id="rId14"/>
    <p:sldId id="267" r:id="rId15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cs-CZ" smtClean="0"/>
              <a:t>Klepnutím lze upravit styl předlohy podnadpisů.</a:t>
            </a:r>
            <a:endParaRPr lang="en-US"/>
          </a:p>
        </p:txBody>
      </p:sp>
      <p:sp>
        <p:nvSpPr>
          <p:cNvPr id="4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3B7E6E-0E6C-4068-A7C4-CFB239B81D07}" type="datetimeFigureOut">
              <a:rPr lang="cs-CZ"/>
              <a:pPr>
                <a:defRPr/>
              </a:pPr>
              <a:t>07.04.2020</a:t>
            </a:fld>
            <a:endParaRPr lang="cs-CZ"/>
          </a:p>
        </p:txBody>
      </p:sp>
      <p:sp>
        <p:nvSpPr>
          <p:cNvPr id="5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9145C1-4E56-49B9-A198-941AA49F4C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EA813-F875-418C-A986-6D6E4422505F}" type="datetimeFigureOut">
              <a:rPr lang="cs-CZ"/>
              <a:pPr>
                <a:defRPr/>
              </a:pPr>
              <a:t>07.04.2020</a:t>
            </a:fld>
            <a:endParaRPr lang="cs-CZ"/>
          </a:p>
        </p:txBody>
      </p:sp>
      <p:sp>
        <p:nvSpPr>
          <p:cNvPr id="5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84D63-56D6-4F5D-9F37-AFCA15833E5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1755B8-E3EE-4281-8F5E-FDB793ECBF8E}" type="datetimeFigureOut">
              <a:rPr lang="cs-CZ"/>
              <a:pPr>
                <a:defRPr/>
              </a:pPr>
              <a:t>07.04.2020</a:t>
            </a:fld>
            <a:endParaRPr lang="cs-CZ"/>
          </a:p>
        </p:txBody>
      </p:sp>
      <p:sp>
        <p:nvSpPr>
          <p:cNvPr id="5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E56F42-7F9D-42F4-AAFD-A14486C4854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C2EF6-7B94-4AA9-8559-E5C06BE19830}" type="datetimeFigureOut">
              <a:rPr lang="cs-CZ"/>
              <a:pPr>
                <a:defRPr/>
              </a:pPr>
              <a:t>07.04.2020</a:t>
            </a:fld>
            <a:endParaRPr lang="cs-CZ"/>
          </a:p>
        </p:txBody>
      </p:sp>
      <p:sp>
        <p:nvSpPr>
          <p:cNvPr id="5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6471B-B4A4-44C5-AE9A-6BACE4507A3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7A04A-E206-4469-80FE-60F73503D707}" type="datetimeFigureOut">
              <a:rPr lang="cs-CZ"/>
              <a:pPr>
                <a:defRPr/>
              </a:pPr>
              <a:t>07.04.2020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95F73-7A11-4E4E-BC14-B8C945AFBD8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2012F-59C2-4EE3-88BD-8D26CE7D2328}" type="datetimeFigureOut">
              <a:rPr lang="cs-CZ"/>
              <a:pPr>
                <a:defRPr/>
              </a:pPr>
              <a:t>07.04.2020</a:t>
            </a:fld>
            <a:endParaRPr lang="cs-CZ"/>
          </a:p>
        </p:txBody>
      </p:sp>
      <p:sp>
        <p:nvSpPr>
          <p:cNvPr id="6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9BAD86-B67F-4913-8617-0A53CBAFA2B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0E4D9-EA0A-4CFC-85D4-EBD2225E23BC}" type="datetimeFigureOut">
              <a:rPr lang="cs-CZ"/>
              <a:pPr>
                <a:defRPr/>
              </a:pPr>
              <a:t>07.04.2020</a:t>
            </a:fld>
            <a:endParaRPr lang="cs-CZ"/>
          </a:p>
        </p:txBody>
      </p:sp>
      <p:sp>
        <p:nvSpPr>
          <p:cNvPr id="8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6ED04-7204-46A8-A542-D80D29BB962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5FE3B-5B72-4748-907A-2E61AD0F056B}" type="datetimeFigureOut">
              <a:rPr lang="cs-CZ"/>
              <a:pPr>
                <a:defRPr/>
              </a:pPr>
              <a:t>07.04.2020</a:t>
            </a:fld>
            <a:endParaRPr lang="cs-CZ"/>
          </a:p>
        </p:txBody>
      </p:sp>
      <p:sp>
        <p:nvSpPr>
          <p:cNvPr id="4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FF7990-B031-4479-A8FB-A7A0329A1C5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833CE-B8BB-46CA-BBD2-8572D4E546A9}" type="datetimeFigureOut">
              <a:rPr lang="cs-CZ"/>
              <a:pPr>
                <a:defRPr/>
              </a:pPr>
              <a:t>07.04.2020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F42970-C340-4B14-9785-7938BA2E4C1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8AEA6-8C77-4493-B473-AD42529126ED}" type="datetimeFigureOut">
              <a:rPr lang="cs-CZ"/>
              <a:pPr>
                <a:defRPr/>
              </a:pPr>
              <a:t>07.04.2020</a:t>
            </a:fld>
            <a:endParaRPr lang="cs-CZ"/>
          </a:p>
        </p:txBody>
      </p:sp>
      <p:sp>
        <p:nvSpPr>
          <p:cNvPr id="6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70B84D-95D7-4402-850E-29A3019CA05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cs-CZ" noProof="0" smtClean="0"/>
              <a:t>Klepnutím na ikonu přidáte obrázek.</a:t>
            </a:r>
            <a:endParaRPr lang="en-US" noProof="0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11829-C67B-4149-BB17-0676544552B2}" type="datetimeFigureOut">
              <a:rPr lang="cs-CZ"/>
              <a:pPr>
                <a:defRPr/>
              </a:pPr>
              <a:t>07.04.2020</a:t>
            </a:fld>
            <a:endParaRPr lang="cs-CZ"/>
          </a:p>
        </p:txBody>
      </p:sp>
      <p:sp>
        <p:nvSpPr>
          <p:cNvPr id="6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7CAEA-AF54-4B46-AC98-89D8A74C995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1027" name="Zástupný symbol pro text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4C5BC50-15A8-4F45-A212-8C45FFA5BDC9}" type="datetimeFigureOut">
              <a:rPr lang="cs-CZ"/>
              <a:pPr>
                <a:defRPr/>
              </a:pPr>
              <a:t>07.04.2020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A844860-8655-4364-A018-F93C2A06000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95" r:id="rId1"/>
    <p:sldLayoutId id="2147483994" r:id="rId2"/>
    <p:sldLayoutId id="2147483996" r:id="rId3"/>
    <p:sldLayoutId id="2147483993" r:id="rId4"/>
    <p:sldLayoutId id="2147483992" r:id="rId5"/>
    <p:sldLayoutId id="2147483991" r:id="rId6"/>
    <p:sldLayoutId id="2147483990" r:id="rId7"/>
    <p:sldLayoutId id="2147483989" r:id="rId8"/>
    <p:sldLayoutId id="2147483988" r:id="rId9"/>
    <p:sldLayoutId id="2147483987" r:id="rId10"/>
    <p:sldLayoutId id="214748398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422030" y="908720"/>
            <a:ext cx="8229600" cy="229168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>
                <a:solidFill>
                  <a:schemeClr val="bg2">
                    <a:lumMod val="50000"/>
                  </a:schemeClr>
                </a:solidFill>
              </a:rPr>
              <a:t>Ambulantní léčba u osob závislých na návykových látkách</a:t>
            </a:r>
            <a:endParaRPr lang="cs-CZ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3314" name="Podnadpis 4"/>
          <p:cNvSpPr>
            <a:spLocks noGrp="1"/>
          </p:cNvSpPr>
          <p:nvPr>
            <p:ph type="subTitle" idx="1"/>
          </p:nvPr>
        </p:nvSpPr>
        <p:spPr>
          <a:xfrm>
            <a:off x="1371600" y="3332162"/>
            <a:ext cx="6400800" cy="276113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cs-CZ" sz="1800" dirty="0" smtClean="0"/>
          </a:p>
          <a:p>
            <a:pPr eaLnBrk="1" hangingPunct="1">
              <a:lnSpc>
                <a:spcPct val="80000"/>
              </a:lnSpc>
            </a:pPr>
            <a:r>
              <a:rPr lang="cs-CZ" sz="1800" dirty="0" smtClean="0"/>
              <a:t>Jarmila </a:t>
            </a:r>
            <a:r>
              <a:rPr lang="cs-CZ" sz="1800" dirty="0" err="1" smtClean="0"/>
              <a:t>Šmoldasová</a:t>
            </a:r>
            <a:endParaRPr lang="cs-CZ" sz="1800" dirty="0" smtClean="0"/>
          </a:p>
          <a:p>
            <a:pPr eaLnBrk="1" hangingPunct="1">
              <a:lnSpc>
                <a:spcPct val="80000"/>
              </a:lnSpc>
            </a:pPr>
            <a:r>
              <a:rPr lang="cs-CZ" sz="1800" dirty="0" smtClean="0"/>
              <a:t>AT ambulance Klinika psychiatrie</a:t>
            </a:r>
          </a:p>
          <a:p>
            <a:pPr eaLnBrk="1" hangingPunct="1">
              <a:lnSpc>
                <a:spcPct val="80000"/>
              </a:lnSpc>
            </a:pPr>
            <a:r>
              <a:rPr lang="cs-CZ" sz="1800" dirty="0" smtClean="0"/>
              <a:t>FN Olomouc</a:t>
            </a:r>
          </a:p>
          <a:p>
            <a:pPr eaLnBrk="1" hangingPunct="1">
              <a:lnSpc>
                <a:spcPct val="80000"/>
              </a:lnSpc>
            </a:pPr>
            <a:endParaRPr lang="cs-CZ" sz="1800" dirty="0" smtClean="0"/>
          </a:p>
          <a:p>
            <a:pPr eaLnBrk="1" hangingPunct="1">
              <a:lnSpc>
                <a:spcPct val="80000"/>
              </a:lnSpc>
            </a:pPr>
            <a:endParaRPr lang="cs-CZ" sz="1800" dirty="0" smtClean="0"/>
          </a:p>
          <a:p>
            <a:pPr eaLnBrk="1" hangingPunct="1">
              <a:lnSpc>
                <a:spcPct val="80000"/>
              </a:lnSpc>
            </a:pPr>
            <a:endParaRPr lang="cs-CZ" sz="1800" dirty="0" smtClean="0"/>
          </a:p>
          <a:p>
            <a:pPr eaLnBrk="1" hangingPunct="1">
              <a:lnSpc>
                <a:spcPct val="80000"/>
              </a:lnSpc>
            </a:pPr>
            <a:endParaRPr lang="cs-CZ" sz="1800" dirty="0" smtClean="0"/>
          </a:p>
          <a:p>
            <a:pPr eaLnBrk="1" hangingPunct="1">
              <a:lnSpc>
                <a:spcPct val="80000"/>
              </a:lnSpc>
            </a:pPr>
            <a:r>
              <a:rPr lang="cs-CZ" sz="1800" dirty="0" smtClean="0"/>
              <a:t>Prevence škodlivého užívání návykových látek a léčba </a:t>
            </a:r>
            <a:r>
              <a:rPr lang="cs-CZ" sz="1800" smtClean="0"/>
              <a:t>závislostí </a:t>
            </a:r>
            <a:r>
              <a:rPr lang="cs-CZ" sz="1800" smtClean="0"/>
              <a:t>2020</a:t>
            </a:r>
            <a:endParaRPr lang="cs-CZ" sz="1800" dirty="0" smtClean="0"/>
          </a:p>
        </p:txBody>
      </p:sp>
      <p:pic>
        <p:nvPicPr>
          <p:cNvPr id="5" name="Picture 14" descr="C:\Users\62476\Desktop\Baju\logo-FNOL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5805488"/>
            <a:ext cx="1147763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08275"/>
            <a:ext cx="8229600" cy="723275"/>
          </a:xfrm>
        </p:spPr>
        <p:txBody>
          <a:bodyPr>
            <a:sp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>
                <a:solidFill>
                  <a:schemeClr val="bg2">
                    <a:lumMod val="50000"/>
                  </a:schemeClr>
                </a:solidFill>
              </a:rPr>
              <a:t>DER II</a:t>
            </a:r>
          </a:p>
        </p:txBody>
      </p:sp>
      <p:pic>
        <p:nvPicPr>
          <p:cNvPr id="20482" name="Picture 4" descr="Fernet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125538"/>
            <a:ext cx="4105275" cy="54721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0483" name="Picture 5" descr="Boban s Ambuvake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3" y="1125538"/>
            <a:ext cx="4075112" cy="5432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cs-CZ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</a:rPr>
              <a:t>K centra ( kontaktní centra 2017)</a:t>
            </a:r>
          </a:p>
        </p:txBody>
      </p:sp>
      <p:sp>
        <p:nvSpPr>
          <p:cNvPr id="2150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cs-CZ" dirty="0" err="1" smtClean="0"/>
              <a:t>Nízkoprahová</a:t>
            </a:r>
            <a:r>
              <a:rPr lang="cs-CZ" dirty="0" smtClean="0"/>
              <a:t> zařízení zaměřená na </a:t>
            </a:r>
            <a:r>
              <a:rPr lang="cs-CZ" dirty="0" err="1" smtClean="0"/>
              <a:t>harm</a:t>
            </a:r>
            <a:r>
              <a:rPr lang="cs-CZ" dirty="0" smtClean="0"/>
              <a:t> </a:t>
            </a:r>
            <a:r>
              <a:rPr lang="cs-CZ" dirty="0" err="1" smtClean="0"/>
              <a:t>reduction</a:t>
            </a:r>
            <a:r>
              <a:rPr lang="cs-CZ" dirty="0" smtClean="0"/>
              <a:t> ( 56 center v ČR )</a:t>
            </a:r>
          </a:p>
          <a:p>
            <a:pPr eaLnBrk="1" hangingPunct="1">
              <a:lnSpc>
                <a:spcPct val="90000"/>
              </a:lnSpc>
            </a:pPr>
            <a:r>
              <a:rPr lang="cs-CZ" dirty="0" smtClean="0"/>
              <a:t>Výměna „</a:t>
            </a:r>
            <a:r>
              <a:rPr lang="cs-CZ" dirty="0" err="1" smtClean="0"/>
              <a:t>inzulinek</a:t>
            </a:r>
            <a:r>
              <a:rPr lang="cs-CZ" dirty="0" smtClean="0"/>
              <a:t>“ 6,4 mil .bylo distribuováno, dezinfekce,prevence šíření HIV, hepatitid, venerických </a:t>
            </a:r>
            <a:r>
              <a:rPr lang="cs-CZ" dirty="0" err="1" smtClean="0"/>
              <a:t>onem</a:t>
            </a:r>
            <a:r>
              <a:rPr lang="cs-CZ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cs-CZ" dirty="0" smtClean="0"/>
              <a:t>Poučení o bezpečném užívání drogy</a:t>
            </a:r>
          </a:p>
          <a:p>
            <a:pPr eaLnBrk="1" hangingPunct="1">
              <a:lnSpc>
                <a:spcPct val="90000"/>
              </a:lnSpc>
            </a:pPr>
            <a:r>
              <a:rPr lang="cs-CZ" dirty="0" smtClean="0"/>
              <a:t>Vyšetření na HIV , hepatitidy, syfilis,kapavku</a:t>
            </a:r>
          </a:p>
          <a:p>
            <a:pPr eaLnBrk="1" hangingPunct="1">
              <a:lnSpc>
                <a:spcPct val="90000"/>
              </a:lnSpc>
            </a:pPr>
            <a:r>
              <a:rPr lang="cs-CZ" dirty="0" smtClean="0"/>
              <a:t>Programy pro rodiny a pro ženy</a:t>
            </a:r>
          </a:p>
          <a:p>
            <a:pPr eaLnBrk="1" hangingPunct="1">
              <a:lnSpc>
                <a:spcPct val="90000"/>
              </a:lnSpc>
            </a:pPr>
            <a:r>
              <a:rPr lang="cs-CZ" dirty="0" smtClean="0"/>
              <a:t>Terénní služby</a:t>
            </a:r>
          </a:p>
          <a:p>
            <a:pPr eaLnBrk="1" hangingPunct="1">
              <a:lnSpc>
                <a:spcPct val="90000"/>
              </a:lnSpc>
            </a:pPr>
            <a:r>
              <a:rPr lang="cs-CZ" dirty="0" smtClean="0"/>
              <a:t>Práce s klienty ve výkonu trestu či ve vazební věznici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cs-CZ" dirty="0" smtClean="0">
                <a:solidFill>
                  <a:schemeClr val="bg2">
                    <a:lumMod val="50000"/>
                  </a:schemeClr>
                </a:solidFill>
              </a:rPr>
              <a:t>Organizace v Olomouci:</a:t>
            </a:r>
            <a:br>
              <a:rPr lang="cs-CZ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cs-CZ" dirty="0" smtClean="0">
                <a:solidFill>
                  <a:schemeClr val="bg2">
                    <a:lumMod val="50000"/>
                  </a:schemeClr>
                </a:solidFill>
              </a:rPr>
              <a:t>K centrum Podané ruce Olomouc, P centrum spolek Olomouc</a:t>
            </a:r>
            <a:endParaRPr lang="cs-CZ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2530" name="Zástupný symbol pro obsah 2"/>
          <p:cNvSpPr>
            <a:spLocks noGrp="1"/>
          </p:cNvSpPr>
          <p:nvPr>
            <p:ph idx="1"/>
          </p:nvPr>
        </p:nvSpPr>
        <p:spPr>
          <a:xfrm>
            <a:off x="468313" y="1700213"/>
            <a:ext cx="8229600" cy="4708525"/>
          </a:xfrm>
        </p:spPr>
        <p:txBody>
          <a:bodyPr/>
          <a:lstStyle/>
          <a:p>
            <a:endParaRPr lang="cs-CZ" dirty="0" smtClean="0"/>
          </a:p>
          <a:p>
            <a:r>
              <a:rPr lang="cs-CZ" dirty="0" smtClean="0"/>
              <a:t>V Olomouci vede K centrum Nadace Podané ruce Brno a sídlí v Sokolské ulici a v Opletalově ulici ( gambleři). </a:t>
            </a:r>
            <a:r>
              <a:rPr lang="cs-CZ" dirty="0" err="1" smtClean="0"/>
              <a:t>Nízkoprahové</a:t>
            </a:r>
            <a:r>
              <a:rPr lang="cs-CZ" dirty="0" smtClean="0"/>
              <a:t> zařízení.</a:t>
            </a:r>
          </a:p>
          <a:p>
            <a:r>
              <a:rPr lang="cs-CZ" dirty="0" smtClean="0"/>
              <a:t>P centrum spolek Olomouc sídlo v </a:t>
            </a:r>
            <a:r>
              <a:rPr lang="cs-CZ" dirty="0" err="1" smtClean="0"/>
              <a:t>Lafayettově</a:t>
            </a:r>
            <a:r>
              <a:rPr lang="cs-CZ" dirty="0" smtClean="0"/>
              <a:t> ulici doléčovací zařízení pro závislé na návykových látkách ( bydlení, skupiny, mediační služba,</a:t>
            </a:r>
            <a:r>
              <a:rPr lang="cs-CZ" dirty="0" err="1" smtClean="0"/>
              <a:t>adiktologická</a:t>
            </a:r>
            <a:r>
              <a:rPr lang="cs-CZ" dirty="0" smtClean="0"/>
              <a:t> ambulance, klub pro děti, galerie,mediační služba, program Dokážu to) </a:t>
            </a:r>
            <a:r>
              <a:rPr lang="cs-CZ" dirty="0" err="1" smtClean="0"/>
              <a:t>Vysokoprahové</a:t>
            </a:r>
            <a:r>
              <a:rPr lang="cs-CZ" dirty="0" smtClean="0"/>
              <a:t> zařízení.</a:t>
            </a:r>
          </a:p>
          <a:p>
            <a:r>
              <a:rPr lang="cs-CZ" dirty="0" smtClean="0"/>
              <a:t>Tréninková kavárna“ Naše café“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15888"/>
            <a:ext cx="8229600" cy="70167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spAutoFit/>
          </a:bodyPr>
          <a:lstStyle/>
          <a:p>
            <a:pPr eaLnBrk="1" hangingPunct="1">
              <a:defRPr/>
            </a:pPr>
            <a:r>
              <a:rPr lang="cs-CZ" sz="400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B13F9A"/>
                  </a:outerShdw>
                </a:effectLst>
              </a:rPr>
              <a:t>Klient partner terapeuta</a:t>
            </a:r>
          </a:p>
        </p:txBody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81075"/>
            <a:ext cx="8229600" cy="1244600"/>
          </a:xfrm>
        </p:spPr>
        <p:txBody>
          <a:bodyPr>
            <a:spAutoFit/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Char char="ü"/>
            </a:pPr>
            <a:r>
              <a:rPr lang="cs-CZ" dirty="0" smtClean="0"/>
              <a:t>Od direktivního přístupu k nemocnému a klišé typu „Slibte mi, že se už nikdy nenapijete,“ „Děláte to pro rodinu“ aj.“Chci to pro sebe“</a:t>
            </a:r>
          </a:p>
        </p:txBody>
      </p:sp>
      <p:pic>
        <p:nvPicPr>
          <p:cNvPr id="23555" name="Picture 4" descr="Nařízení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2420938"/>
            <a:ext cx="7416800" cy="399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cs-CZ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</a:rPr>
              <a:t>Jak dlouho léčit ?</a:t>
            </a:r>
          </a:p>
        </p:txBody>
      </p:sp>
      <p:sp>
        <p:nvSpPr>
          <p:cNvPr id="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smtClean="0"/>
              <a:t>Pokud si klient a terapeut mají co říci</a:t>
            </a:r>
          </a:p>
          <a:p>
            <a:pPr eaLnBrk="1" hangingPunct="1"/>
            <a:endParaRPr lang="cs-CZ" smtClean="0"/>
          </a:p>
          <a:p>
            <a:pPr eaLnBrk="1" hangingPunct="1"/>
            <a:endParaRPr lang="cs-CZ" dirty="0" smtClean="0"/>
          </a:p>
          <a:p>
            <a:pPr eaLnBrk="1" hangingPunct="1"/>
            <a:r>
              <a:rPr lang="cs-CZ" dirty="0" smtClean="0"/>
              <a:t>Závislý není vyléčený je abstinující nebo abstinující ve chráněném prostředí nebo dojde k lapsu či </a:t>
            </a:r>
            <a:r>
              <a:rPr lang="cs-CZ" dirty="0" err="1" smtClean="0"/>
              <a:t>relapsu</a:t>
            </a:r>
            <a:r>
              <a:rPr lang="cs-CZ" dirty="0" smtClean="0"/>
              <a:t> a začíná abstinovat od začátku </a:t>
            </a:r>
          </a:p>
          <a:p>
            <a:pPr eaLnBrk="1" hangingPunct="1"/>
            <a:endParaRPr lang="cs-CZ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EHIS – evropské šetření o zdraví a SZÚ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 obecné populaci v ČR věk 15 a více let</a:t>
            </a:r>
          </a:p>
          <a:p>
            <a:r>
              <a:rPr lang="cs-CZ" dirty="0" smtClean="0"/>
              <a:t>ALKOHOL</a:t>
            </a:r>
          </a:p>
          <a:p>
            <a:r>
              <a:rPr lang="cs-CZ" dirty="0" smtClean="0"/>
              <a:t>Celoživotních abstinentů :4,3%</a:t>
            </a:r>
          </a:p>
          <a:p>
            <a:r>
              <a:rPr lang="cs-CZ" dirty="0" smtClean="0"/>
              <a:t>Denních konzumentů A : 7,8% ( dle SZÚ)</a:t>
            </a:r>
          </a:p>
          <a:p>
            <a:r>
              <a:rPr lang="cs-CZ" dirty="0" smtClean="0"/>
              <a:t>Nejvyšší denní spotřeba A ( u 45 -64 </a:t>
            </a:r>
            <a:r>
              <a:rPr lang="cs-CZ" dirty="0" err="1" smtClean="0"/>
              <a:t>letých</a:t>
            </a:r>
            <a:r>
              <a:rPr lang="cs-CZ" dirty="0" smtClean="0"/>
              <a:t>) (SZÚ(</a:t>
            </a:r>
          </a:p>
          <a:p>
            <a:r>
              <a:rPr lang="cs-CZ" dirty="0" smtClean="0"/>
              <a:t>Nárazových konzumentů A: 17.3% ( 5 a více sklenic při jedné příležitosti)</a:t>
            </a:r>
          </a:p>
          <a:p>
            <a:r>
              <a:rPr lang="cs-CZ" dirty="0" smtClean="0"/>
              <a:t>(nejvíce 15-19letí)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cs-CZ" sz="4000" dirty="0">
                <a:solidFill>
                  <a:schemeClr val="bg2">
                    <a:lumMod val="50000"/>
                  </a:schemeClr>
                </a:solidFill>
              </a:rPr>
              <a:t>Péče o závislé po roce 1989</a:t>
            </a:r>
            <a:br>
              <a:rPr lang="cs-CZ" sz="40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cs-CZ" sz="4000" dirty="0">
                <a:solidFill>
                  <a:schemeClr val="bg2">
                    <a:lumMod val="50000"/>
                  </a:schemeClr>
                </a:solidFill>
              </a:rPr>
              <a:t>vznik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11338"/>
            <a:ext cx="8229600" cy="4281487"/>
          </a:xfrm>
        </p:spPr>
        <p:txBody>
          <a:bodyPr>
            <a:spAutoFit/>
          </a:bodyPr>
          <a:lstStyle/>
          <a:p>
            <a:pPr eaLnBrk="1" hangingPunct="1">
              <a:buFont typeface="Wingdings" pitchFamily="2" charset="2"/>
              <a:buChar char="ü"/>
            </a:pPr>
            <a:r>
              <a:rPr lang="cs-CZ" smtClean="0"/>
              <a:t>Mezirezortní protidrogová komise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cs-CZ" smtClean="0"/>
              <a:t>Národní monitorovací středisko pro drogy a drogové závislosti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cs-CZ" smtClean="0"/>
              <a:t>Nestátní zařízení zabývající se prevencí, léčbou a doléčováním závislostí na nealkoholových návykových látkách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cs-CZ" smtClean="0"/>
              <a:t>Odklon od medicinizace - mezioborový přístup k nemocnému - klientovi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sz="4000" dirty="0">
                <a:solidFill>
                  <a:schemeClr val="bg2">
                    <a:lumMod val="50000"/>
                  </a:schemeClr>
                </a:solidFill>
              </a:rPr>
              <a:t>Péče o závislé po roce 1989</a:t>
            </a:r>
            <a:br>
              <a:rPr lang="cs-CZ" sz="40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cs-CZ" sz="4000" dirty="0">
                <a:solidFill>
                  <a:schemeClr val="bg2">
                    <a:lumMod val="50000"/>
                  </a:schemeClr>
                </a:solidFill>
              </a:rPr>
              <a:t>nové formy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843088"/>
            <a:ext cx="8229600" cy="4893647"/>
          </a:xfrm>
        </p:spPr>
        <p:txBody>
          <a:bodyPr>
            <a:spAutoFit/>
          </a:bodyPr>
          <a:lstStyle/>
          <a:p>
            <a:pPr lvl="1"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cs-CZ" dirty="0" smtClean="0"/>
              <a:t>zdravotnická zařízení ( psychiatrické ambulance, </a:t>
            </a:r>
            <a:r>
              <a:rPr lang="cs-CZ" dirty="0" err="1" smtClean="0"/>
              <a:t>ambulance</a:t>
            </a:r>
            <a:r>
              <a:rPr lang="cs-CZ" dirty="0" smtClean="0"/>
              <a:t>  pro návykové nemoci ( dříve AT), psychiatrické léčebny či nemocnice, psychiatrické kliniky a psychiatrická oddělení</a:t>
            </a:r>
          </a:p>
          <a:p>
            <a:pPr lvl="1"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cs-CZ" dirty="0" err="1" smtClean="0"/>
              <a:t>Adiktologické</a:t>
            </a:r>
            <a:r>
              <a:rPr lang="cs-CZ" dirty="0" smtClean="0"/>
              <a:t> ambulance ( </a:t>
            </a:r>
            <a:r>
              <a:rPr lang="cs-CZ" dirty="0" err="1" smtClean="0"/>
              <a:t>adiktolog</a:t>
            </a:r>
            <a:r>
              <a:rPr lang="cs-CZ" dirty="0" smtClean="0"/>
              <a:t> nelékařská profese ve zdravotnictví mající bodové ohodnocení)</a:t>
            </a:r>
          </a:p>
          <a:p>
            <a:pPr lvl="1"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cs-CZ" dirty="0" smtClean="0"/>
              <a:t>zařízení sociální péče( domovy se zvláštním režimem pro osoby závislé na návykových látkách je jich 17)</a:t>
            </a:r>
          </a:p>
          <a:p>
            <a:pPr lvl="1"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cs-CZ" dirty="0" smtClean="0"/>
              <a:t>zařízení k tomuto zřízená</a:t>
            </a:r>
          </a:p>
          <a:p>
            <a:pPr lvl="1"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cs-CZ" dirty="0" smtClean="0"/>
              <a:t>V ČR celkem 244 zařízení poskytuje </a:t>
            </a:r>
            <a:r>
              <a:rPr lang="cs-CZ" dirty="0" err="1" smtClean="0"/>
              <a:t>adiktologické</a:t>
            </a:r>
            <a:r>
              <a:rPr lang="cs-CZ" dirty="0" smtClean="0"/>
              <a:t> služby ( lůžka, terapeutické komunity, ambulantní péče, doléčovací programy..)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" y="146050"/>
            <a:ext cx="8229600" cy="1143001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sz="4000" dirty="0">
                <a:solidFill>
                  <a:schemeClr val="bg2">
                    <a:lumMod val="50000"/>
                  </a:schemeClr>
                </a:solidFill>
              </a:rPr>
              <a:t>Péče o závislé po roce 1989</a:t>
            </a:r>
            <a:br>
              <a:rPr lang="cs-CZ" sz="40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cs-CZ" sz="4000" dirty="0">
                <a:solidFill>
                  <a:schemeClr val="bg2">
                    <a:lumMod val="50000"/>
                  </a:schemeClr>
                </a:solidFill>
              </a:rPr>
              <a:t>nové formy</a:t>
            </a:r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852613"/>
            <a:ext cx="8229600" cy="4401205"/>
          </a:xfrm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endParaRPr lang="cs-CZ" dirty="0" smtClean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dirty="0" smtClean="0"/>
              <a:t>Zakotvení existence typů péče v zákoně ( 65/2017 Sb.):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cs-CZ" dirty="0" smtClean="0"/>
              <a:t>terénní programy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cs-CZ" dirty="0" smtClean="0"/>
              <a:t>rezidenční péče v TK ( terapeutické komunitě ) rok 2018 - 19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cs-CZ" dirty="0" smtClean="0"/>
              <a:t> z toho 10 certifikovaných v systému RVKPP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cs-CZ" dirty="0" smtClean="0"/>
              <a:t>substituční programy ( v r. 2018 – 54)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cs-CZ" dirty="0" smtClean="0"/>
              <a:t>detoxifikační jednotky ( v r. 2018 – celkem ve 37 zařízeních 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sz="4000" dirty="0">
                <a:solidFill>
                  <a:schemeClr val="bg2">
                    <a:lumMod val="50000"/>
                  </a:schemeClr>
                </a:solidFill>
              </a:rPr>
              <a:t>Péče o závislé po roce 1989</a:t>
            </a:r>
            <a:br>
              <a:rPr lang="cs-CZ" sz="40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cs-CZ" sz="4000" dirty="0">
                <a:solidFill>
                  <a:schemeClr val="bg2">
                    <a:lumMod val="50000"/>
                  </a:schemeClr>
                </a:solidFill>
              </a:rPr>
              <a:t>nové formy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832092"/>
          </a:xfrm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cs-CZ" dirty="0" smtClean="0"/>
              <a:t>Krajští a místní protidrogoví koordinátoři  při různých odborech – zdravotnickém, sociálním aj.(tito nemají oporu v zákoně), ale národní protidrogový koordinátor ano 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cs-CZ" dirty="0" smtClean="0"/>
              <a:t>Kraje zřizují záchytné stanice (ZS hlásí pobyt zachyceného praktickému lékaři) 18 ZS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cs-CZ" dirty="0" smtClean="0"/>
              <a:t>Léčba dobrovolná, ochranná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cs-CZ" dirty="0" smtClean="0"/>
              <a:t>Místo povinné léčby – tzv. výměru může rodina nebo zdravotnické zařízení žádat soud o léčbu nemocného závislého bez náhledu chorobnosti – úspěšnost malá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cs-CZ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Ambulantní péče</a:t>
            </a:r>
          </a:p>
        </p:txBody>
      </p:sp>
      <p:sp>
        <p:nvSpPr>
          <p:cNvPr id="276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mtClean="0"/>
              <a:t>Motivační rozhovor </a:t>
            </a:r>
          </a:p>
          <a:p>
            <a:r>
              <a:rPr lang="cs-CZ" smtClean="0"/>
              <a:t>-cílem je rozhodnutí se k provedení změny</a:t>
            </a:r>
          </a:p>
          <a:p>
            <a:endParaRPr lang="cs-CZ" smtClean="0"/>
          </a:p>
          <a:p>
            <a:r>
              <a:rPr lang="cs-CZ" smtClean="0"/>
              <a:t>AA – 12. kroků </a:t>
            </a:r>
          </a:p>
          <a:p>
            <a:endParaRPr lang="cs-CZ" smtClean="0"/>
          </a:p>
          <a:p>
            <a:r>
              <a:rPr lang="cs-CZ" smtClean="0"/>
              <a:t>1. krok : přiznali jsme svoji bezmocnost nad alkoholem – naše životy začaly být neovladatelné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>
                <a:solidFill>
                  <a:schemeClr val="bg2">
                    <a:lumMod val="50000"/>
                  </a:schemeClr>
                </a:solidFill>
              </a:rPr>
              <a:t>Možnosti současné léčby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341438"/>
            <a:ext cx="8229600" cy="5521512"/>
          </a:xfrm>
        </p:spPr>
        <p:txBody>
          <a:bodyPr>
            <a:spAutoFit/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Char char="ü"/>
            </a:pPr>
            <a:r>
              <a:rPr lang="cs-CZ" dirty="0" err="1" smtClean="0"/>
              <a:t>disulfiram</a:t>
            </a:r>
            <a:r>
              <a:rPr lang="cs-CZ" dirty="0" smtClean="0"/>
              <a:t> ( </a:t>
            </a:r>
            <a:r>
              <a:rPr lang="cs-CZ" dirty="0" err="1" smtClean="0"/>
              <a:t>Antabus</a:t>
            </a:r>
            <a:r>
              <a:rPr lang="cs-CZ" dirty="0" smtClean="0"/>
              <a:t>) pokud není nahrazujeme </a:t>
            </a:r>
            <a:r>
              <a:rPr lang="cs-CZ" dirty="0" err="1" smtClean="0"/>
              <a:t>Entizolem</a:t>
            </a:r>
            <a:endParaRPr lang="cs-CZ" dirty="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Char char="ü"/>
            </a:pPr>
            <a:r>
              <a:rPr lang="cs-CZ" dirty="0" err="1" smtClean="0"/>
              <a:t>anticravingové</a:t>
            </a:r>
            <a:r>
              <a:rPr lang="cs-CZ" dirty="0" smtClean="0"/>
              <a:t> preparáty – </a:t>
            </a:r>
            <a:r>
              <a:rPr lang="cs-CZ" dirty="0" err="1" smtClean="0"/>
              <a:t>acamprosat</a:t>
            </a:r>
            <a:r>
              <a:rPr lang="cs-CZ" dirty="0" smtClean="0"/>
              <a:t> (</a:t>
            </a:r>
            <a:r>
              <a:rPr lang="cs-CZ" dirty="0" err="1" smtClean="0"/>
              <a:t>Campral</a:t>
            </a:r>
            <a:r>
              <a:rPr lang="cs-CZ" dirty="0" smtClean="0"/>
              <a:t>), </a:t>
            </a:r>
            <a:r>
              <a:rPr lang="cs-CZ" dirty="0" err="1" smtClean="0"/>
              <a:t>naltrexon</a:t>
            </a:r>
            <a:r>
              <a:rPr lang="cs-CZ" dirty="0" smtClean="0"/>
              <a:t> (</a:t>
            </a:r>
            <a:r>
              <a:rPr lang="cs-CZ" dirty="0" err="1" smtClean="0"/>
              <a:t>Adepend</a:t>
            </a:r>
            <a:r>
              <a:rPr lang="cs-CZ" dirty="0" smtClean="0"/>
              <a:t>), </a:t>
            </a:r>
            <a:r>
              <a:rPr lang="cs-CZ" dirty="0" err="1" smtClean="0"/>
              <a:t>nalmefen</a:t>
            </a:r>
            <a:r>
              <a:rPr lang="cs-CZ" dirty="0" smtClean="0"/>
              <a:t> (</a:t>
            </a:r>
            <a:r>
              <a:rPr lang="cs-CZ" dirty="0" err="1" smtClean="0"/>
              <a:t>Selincro</a:t>
            </a:r>
            <a:r>
              <a:rPr lang="cs-CZ" dirty="0" smtClean="0"/>
              <a:t>)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Char char="ü"/>
            </a:pPr>
            <a:r>
              <a:rPr lang="cs-CZ" dirty="0" smtClean="0"/>
              <a:t>substituční programy – metadon, </a:t>
            </a:r>
            <a:r>
              <a:rPr lang="cs-CZ" dirty="0" err="1" smtClean="0"/>
              <a:t>buprenorfin</a:t>
            </a:r>
            <a:r>
              <a:rPr lang="cs-CZ" dirty="0" smtClean="0"/>
              <a:t> (</a:t>
            </a:r>
            <a:r>
              <a:rPr lang="cs-CZ" dirty="0" err="1" smtClean="0"/>
              <a:t>Subutex</a:t>
            </a:r>
            <a:r>
              <a:rPr lang="cs-CZ" dirty="0" smtClean="0"/>
              <a:t>, </a:t>
            </a:r>
            <a:r>
              <a:rPr lang="cs-CZ" dirty="0" err="1" smtClean="0"/>
              <a:t>Ravata</a:t>
            </a:r>
            <a:r>
              <a:rPr lang="cs-CZ" dirty="0" smtClean="0"/>
              <a:t>, </a:t>
            </a:r>
            <a:r>
              <a:rPr lang="cs-CZ" dirty="0" err="1" smtClean="0"/>
              <a:t>Buprenorfine</a:t>
            </a:r>
            <a:r>
              <a:rPr lang="cs-CZ" dirty="0" smtClean="0"/>
              <a:t> Alkaloid, </a:t>
            </a:r>
            <a:r>
              <a:rPr lang="cs-CZ" dirty="0" err="1" smtClean="0"/>
              <a:t>Addnok</a:t>
            </a:r>
            <a:r>
              <a:rPr lang="cs-CZ" dirty="0" smtClean="0"/>
              <a:t>), </a:t>
            </a:r>
            <a:r>
              <a:rPr lang="cs-CZ" dirty="0" err="1" smtClean="0"/>
              <a:t>buprenorfin</a:t>
            </a:r>
            <a:r>
              <a:rPr lang="cs-CZ" dirty="0" smtClean="0"/>
              <a:t>-</a:t>
            </a:r>
            <a:r>
              <a:rPr lang="cs-CZ" dirty="0" err="1" smtClean="0"/>
              <a:t>naloxon</a:t>
            </a:r>
            <a:r>
              <a:rPr lang="cs-CZ" dirty="0" smtClean="0"/>
              <a:t> (</a:t>
            </a:r>
            <a:r>
              <a:rPr lang="cs-CZ" dirty="0" err="1" smtClean="0"/>
              <a:t>Suboxone</a:t>
            </a:r>
            <a:r>
              <a:rPr lang="cs-CZ" dirty="0" smtClean="0"/>
              <a:t>)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Char char="ü"/>
            </a:pPr>
            <a:r>
              <a:rPr lang="cs-CZ" dirty="0" smtClean="0"/>
              <a:t>antidepresiva, </a:t>
            </a:r>
            <a:r>
              <a:rPr lang="cs-CZ" dirty="0" err="1" smtClean="0"/>
              <a:t>normothymika</a:t>
            </a:r>
            <a:endParaRPr lang="cs-CZ" dirty="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Char char="ü"/>
            </a:pPr>
            <a:r>
              <a:rPr lang="cs-CZ" dirty="0" smtClean="0"/>
              <a:t>psychoterapeutické skupiny, kluby AA,AN,AG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Char char="ü"/>
            </a:pPr>
            <a:r>
              <a:rPr lang="cs-CZ" dirty="0" smtClean="0"/>
              <a:t>možnost odeslání na ústavní léčbu do státního či nestátního zařízení „ušitého na míru“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Char char="ü"/>
            </a:pPr>
            <a:r>
              <a:rPr lang="cs-CZ" dirty="0" smtClean="0"/>
              <a:t>následná péče – doléčovací zařízení, „opakovačky“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08275"/>
            <a:ext cx="8229600" cy="723275"/>
          </a:xfrm>
        </p:spPr>
        <p:txBody>
          <a:bodyPr>
            <a:sp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>
                <a:solidFill>
                  <a:schemeClr val="bg2">
                    <a:lumMod val="50000"/>
                  </a:schemeClr>
                </a:solidFill>
              </a:rPr>
              <a:t>DER I</a:t>
            </a:r>
          </a:p>
        </p:txBody>
      </p:sp>
      <p:pic>
        <p:nvPicPr>
          <p:cNvPr id="19458" name="Picture 5" descr="Fernet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3600" y="1125538"/>
            <a:ext cx="7380288" cy="5534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rchol">
  <a:themeElements>
    <a:clrScheme name="Bohatý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Vrchol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Vrchol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672</TotalTime>
  <Words>673</Words>
  <Application>Microsoft Office PowerPoint</Application>
  <PresentationFormat>Předvádění na obrazovce (4:3)</PresentationFormat>
  <Paragraphs>79</Paragraphs>
  <Slides>14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Vrchol</vt:lpstr>
      <vt:lpstr>Ambulantní léčba u osob závislých na návykových látkách</vt:lpstr>
      <vt:lpstr>EHIS – evropské šetření o zdraví a SZÚ</vt:lpstr>
      <vt:lpstr>Péče o závislé po roce 1989 vznik</vt:lpstr>
      <vt:lpstr>Péče o závislé po roce 1989 nové formy</vt:lpstr>
      <vt:lpstr>Péče o závislé po roce 1989 nové formy</vt:lpstr>
      <vt:lpstr>Péče o závislé po roce 1989 nové formy</vt:lpstr>
      <vt:lpstr>Ambulantní péče</vt:lpstr>
      <vt:lpstr>Možnosti současné léčby</vt:lpstr>
      <vt:lpstr>DER I</vt:lpstr>
      <vt:lpstr>DER II</vt:lpstr>
      <vt:lpstr>K centra ( kontaktní centra 2017)</vt:lpstr>
      <vt:lpstr>Organizace v Olomouci: K centrum Podané ruce Olomouc, P centrum spolek Olomouc</vt:lpstr>
      <vt:lpstr>Klient partner terapeuta</vt:lpstr>
      <vt:lpstr>Jak dlouho léčit 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Ambulantní léčba u osob závislých na návykových látkách</dc:title>
  <dc:creator>Jarmila Šmoldasová</dc:creator>
  <cp:lastModifiedBy>Uživatel systému Windows</cp:lastModifiedBy>
  <cp:revision>54</cp:revision>
  <dcterms:created xsi:type="dcterms:W3CDTF">2013-02-03T15:21:30Z</dcterms:created>
  <dcterms:modified xsi:type="dcterms:W3CDTF">2020-04-07T05:45:11Z</dcterms:modified>
</cp:coreProperties>
</file>