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0"/>
  </p:notesMasterIdLst>
  <p:sldIdLst>
    <p:sldId id="304" r:id="rId5"/>
    <p:sldId id="274" r:id="rId6"/>
    <p:sldId id="707" r:id="rId7"/>
    <p:sldId id="272" r:id="rId8"/>
    <p:sldId id="708" r:id="rId9"/>
    <p:sldId id="273" r:id="rId10"/>
    <p:sldId id="275" r:id="rId11"/>
    <p:sldId id="296" r:id="rId12"/>
    <p:sldId id="261" r:id="rId13"/>
    <p:sldId id="308" r:id="rId14"/>
    <p:sldId id="259" r:id="rId15"/>
    <p:sldId id="260" r:id="rId16"/>
    <p:sldId id="277" r:id="rId17"/>
    <p:sldId id="285" r:id="rId18"/>
    <p:sldId id="307" r:id="rId19"/>
    <p:sldId id="279" r:id="rId20"/>
    <p:sldId id="302" r:id="rId21"/>
    <p:sldId id="706" r:id="rId22"/>
    <p:sldId id="264" r:id="rId23"/>
    <p:sldId id="295" r:id="rId24"/>
    <p:sldId id="297" r:id="rId25"/>
    <p:sldId id="278" r:id="rId26"/>
    <p:sldId id="305" r:id="rId27"/>
    <p:sldId id="267" r:id="rId28"/>
    <p:sldId id="289" r:id="rId29"/>
    <p:sldId id="298" r:id="rId30"/>
    <p:sldId id="287" r:id="rId31"/>
    <p:sldId id="282" r:id="rId32"/>
    <p:sldId id="283" r:id="rId33"/>
    <p:sldId id="284" r:id="rId34"/>
    <p:sldId id="292" r:id="rId35"/>
    <p:sldId id="705" r:id="rId36"/>
    <p:sldId id="294" r:id="rId37"/>
    <p:sldId id="291" r:id="rId38"/>
    <p:sldId id="270" r:id="rId39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29" y="5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15.09.2024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62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www.knihovna.upol.cz/pobocky/lf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knihovna.upol.cz/katalogy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afeq.upol.cz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katalog.upol.cz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zdroje.upol.cz/prehled/shibboleth.php?lang=cs" TargetMode="External"/><Relationship Id="rId2" Type="http://schemas.openxmlformats.org/officeDocument/2006/relationships/hyperlink" Target="https://wiki.upol.cz/upwiki/Pristup_k_pocitacove_siti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zdroje.upol.cz/prehled/?lang=c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pol.cz/" TargetMode="External"/><Relationship Id="rId2" Type="http://schemas.openxmlformats.org/officeDocument/2006/relationships/hyperlink" Target="https://wiki.upol.cz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an.stradal@upol.cz" TargetMode="External"/><Relationship Id="rId2" Type="http://schemas.openxmlformats.org/officeDocument/2006/relationships/hyperlink" Target="mailto:tomas.kopecny@upol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klf@upol.cz" TargetMode="External"/><Relationship Id="rId2" Type="http://schemas.openxmlformats.org/officeDocument/2006/relationships/hyperlink" Target="http://www.knihovna.upol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hyperlink" Target="mailto:dana.subova@upol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knihovna.upol.cz/fileadmin/userdata/cm/knihovna/Dokumenty/Knihovni_rad__21._6._201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nihovnaUP" TargetMode="External"/><Relationship Id="rId2" Type="http://schemas.openxmlformats.org/officeDocument/2006/relationships/hyperlink" Target="http://www.knihovna.upol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zdroje.upol.cz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https://ezdroje.upol.cz/index.php?lang=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knihovna.upol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9273" y="3488024"/>
            <a:ext cx="7560000" cy="1007706"/>
          </a:xfrm>
        </p:spPr>
        <p:txBody>
          <a:bodyPr>
            <a:normAutofit fontScale="90000"/>
          </a:bodyPr>
          <a:lstStyle/>
          <a:p>
            <a:r>
              <a:rPr lang="cs-CZ" dirty="0"/>
              <a:t>Knihovna Lékařské fakulty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45" y="0"/>
            <a:ext cx="2784493" cy="16706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6E9654-AEB0-4FB9-8F62-E9A5D53F8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76" y="4205602"/>
            <a:ext cx="3161185" cy="210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09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5192" y="2183363"/>
            <a:ext cx="7794808" cy="414279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3" y="1804687"/>
            <a:ext cx="4629360" cy="2851722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7D5FB75E-6705-466B-848C-1C0E955A3279}"/>
              </a:ext>
            </a:extLst>
          </p:cNvPr>
          <p:cNvSpPr txBox="1">
            <a:spLocks/>
          </p:cNvSpPr>
          <p:nvPr/>
        </p:nvSpPr>
        <p:spPr>
          <a:xfrm>
            <a:off x="1522527" y="5137488"/>
            <a:ext cx="5788875" cy="1635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Doporučujeme si prostudovat:</a:t>
            </a:r>
          </a:p>
          <a:p>
            <a:pPr algn="ctr"/>
            <a:r>
              <a:rPr lang="cs-CZ" sz="2800" b="1" dirty="0">
                <a:solidFill>
                  <a:srgbClr val="0070C0"/>
                </a:solidFill>
              </a:rPr>
              <a:t>Provozní řád knihovny UP</a:t>
            </a:r>
          </a:p>
          <a:p>
            <a:pPr algn="ctr"/>
            <a:r>
              <a:rPr lang="cs-CZ" sz="2800" b="1" dirty="0">
                <a:solidFill>
                  <a:srgbClr val="0070C0"/>
                </a:solidFill>
              </a:rPr>
              <a:t>Knihovní řád knihovny UP</a:t>
            </a:r>
            <a:endParaRPr lang="cs-CZ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15E006-1593-4EEE-858C-80456407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81" y="5228696"/>
            <a:ext cx="603530" cy="13308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89F4927-2C66-4B3E-92C4-4285036F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47" y="5177350"/>
            <a:ext cx="603530" cy="133086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55022EE-ED28-4BFD-871E-4B84D2DA46B2}"/>
              </a:ext>
            </a:extLst>
          </p:cNvPr>
          <p:cNvSpPr/>
          <p:nvPr/>
        </p:nvSpPr>
        <p:spPr>
          <a:xfrm>
            <a:off x="4341996" y="918240"/>
            <a:ext cx="4498975" cy="9205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b="1" dirty="0">
                <a:hlinkClick r:id="rId4"/>
              </a:rPr>
              <a:t>https://www.knihovna.upol.cz/pobocky/lf/</a:t>
            </a:r>
            <a:br>
              <a:rPr lang="cs-CZ" sz="1800" b="1" dirty="0"/>
            </a:br>
            <a:br>
              <a:rPr lang="cs-CZ" dirty="0"/>
            </a:b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DDE3BD0-8984-4909-A845-581C90B9C389}"/>
              </a:ext>
            </a:extLst>
          </p:cNvPr>
          <p:cNvSpPr/>
          <p:nvPr/>
        </p:nvSpPr>
        <p:spPr>
          <a:xfrm>
            <a:off x="4416964" y="405479"/>
            <a:ext cx="4311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KNIHOVNA LÉKAŘSKÉ FAKULTY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D1AB8A-FAE3-4FED-BF4C-F27936FF0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05" y="3236238"/>
            <a:ext cx="2593463" cy="17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3817CE2-58C7-440E-B6F8-B53193E2D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05" y="1484411"/>
            <a:ext cx="2593463" cy="17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7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8" y="1611173"/>
            <a:ext cx="5713536" cy="473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6240949" y="1503559"/>
            <a:ext cx="21465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Hněvotínská 3</a:t>
            </a: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 03 Olomouc</a:t>
            </a: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585 632 951</a:t>
            </a: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klf@upol.cz</a:t>
            </a:r>
          </a:p>
          <a:p>
            <a:pPr algn="ctr"/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Vedoucí:</a:t>
            </a: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RNDr. Dana Šubová, Ph.D.</a:t>
            </a:r>
          </a:p>
          <a:p>
            <a:pPr algn="ctr"/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Otevírací doba:</a:t>
            </a: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pondělí – čtvrtek</a:t>
            </a: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18 hod</a:t>
            </a:r>
          </a:p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pátek 8 – 15.30 hod</a:t>
            </a:r>
          </a:p>
          <a:p>
            <a:pPr algn="ctr"/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C9BD4F-D02E-4E4C-8400-55D6DC33C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451" y="5037511"/>
            <a:ext cx="2146591" cy="1479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Půjčovna literatury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Samoobslužná studovna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0400" y="574869"/>
            <a:ext cx="4807964" cy="509962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Půjčovna lékařské literatury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214" y="1323974"/>
            <a:ext cx="7879439" cy="5301270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>
                <a:solidFill>
                  <a:schemeClr val="tx1"/>
                </a:solidFill>
              </a:rPr>
              <a:t>Nachází se v nové budově, v proskleném koridoru dostavby TÚ, </a:t>
            </a:r>
          </a:p>
          <a:p>
            <a:r>
              <a:rPr lang="cs-CZ" sz="2300" b="1" dirty="0">
                <a:solidFill>
                  <a:schemeClr val="tx1"/>
                </a:solidFill>
              </a:rPr>
              <a:t>místnost č. 2.545</a:t>
            </a:r>
          </a:p>
          <a:p>
            <a:r>
              <a:rPr lang="cs-CZ" sz="2300" b="1" dirty="0">
                <a:solidFill>
                  <a:schemeClr val="tx1"/>
                </a:solidFill>
              </a:rPr>
              <a:t>Provozní doba:  	   </a:t>
            </a:r>
            <a:r>
              <a:rPr lang="cs-CZ" sz="3000" b="1" dirty="0">
                <a:solidFill>
                  <a:srgbClr val="C00000"/>
                </a:solidFill>
              </a:rPr>
              <a:t>Po – Čt   	8.00 – 18 hod.</a:t>
            </a:r>
          </a:p>
          <a:p>
            <a:r>
              <a:rPr lang="cs-CZ" sz="3000" b="1" dirty="0">
                <a:solidFill>
                  <a:srgbClr val="C00000"/>
                </a:solidFill>
              </a:rPr>
              <a:t>		   Pátek 	8.00 – 15.30 hod	</a:t>
            </a:r>
          </a:p>
          <a:p>
            <a:endParaRPr lang="cs-CZ" sz="1000" b="1" dirty="0">
              <a:solidFill>
                <a:schemeClr val="accent1"/>
              </a:solidFill>
            </a:endParaRPr>
          </a:p>
          <a:p>
            <a:r>
              <a:rPr lang="cs-CZ" sz="2200" b="1" dirty="0">
                <a:solidFill>
                  <a:schemeClr val="accent1"/>
                </a:solidFill>
              </a:rPr>
              <a:t>Půjčování monografií, učebnic a skript</a:t>
            </a:r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sz="2200" b="1" dirty="0">
                <a:solidFill>
                  <a:schemeClr val="accent1"/>
                </a:solidFill>
              </a:rPr>
              <a:t>- absenčně (30 dnů) nebo prezenčně (1 den) 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Vracení knih – na všech pobočkách + </a:t>
            </a:r>
            <a:r>
              <a:rPr lang="cs-CZ" sz="2200" b="1" dirty="0" err="1">
                <a:solidFill>
                  <a:schemeClr val="accent1"/>
                </a:solidFill>
              </a:rPr>
              <a:t>biblioboxy</a:t>
            </a:r>
            <a:endParaRPr lang="cs-CZ" sz="2200" b="1" dirty="0">
              <a:solidFill>
                <a:schemeClr val="accent1"/>
              </a:solidFill>
            </a:endParaRPr>
          </a:p>
          <a:p>
            <a:r>
              <a:rPr lang="cs-CZ" sz="2200" b="1" dirty="0">
                <a:solidFill>
                  <a:schemeClr val="accent1"/>
                </a:solidFill>
              </a:rPr>
              <a:t>Nabíjení ISIC karet pro samoobslužný tisk a kopírování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Samoobslužný tisk, kopírování a skenování</a:t>
            </a:r>
          </a:p>
          <a:p>
            <a:r>
              <a:rPr lang="cs-CZ" sz="2200" b="1" dirty="0">
                <a:solidFill>
                  <a:srgbClr val="0070C0"/>
                </a:solidFill>
              </a:rPr>
              <a:t>Rychlovazač na kroužkovou vazbu</a:t>
            </a:r>
          </a:p>
          <a:p>
            <a:r>
              <a:rPr lang="cs-CZ" sz="2200" b="1" dirty="0">
                <a:solidFill>
                  <a:srgbClr val="0070C0"/>
                </a:solidFill>
              </a:rPr>
              <a:t>Přístup k internetu, databázím a e-časopisům</a:t>
            </a:r>
          </a:p>
          <a:p>
            <a:r>
              <a:rPr lang="cs-CZ" sz="2200" b="1" dirty="0" err="1">
                <a:solidFill>
                  <a:schemeClr val="accent1"/>
                </a:solidFill>
              </a:rPr>
              <a:t>Wifi</a:t>
            </a:r>
            <a:r>
              <a:rPr lang="cs-CZ" sz="2200" b="1" dirty="0">
                <a:solidFill>
                  <a:schemeClr val="accent1"/>
                </a:solidFill>
              </a:rPr>
              <a:t> připojení 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Studijní místa pro studium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Odpočinková zóna</a:t>
            </a:r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sz="2200" b="1" dirty="0">
                <a:solidFill>
                  <a:srgbClr val="0070C0"/>
                </a:solidFill>
              </a:rPr>
              <a:t>Archiv české i zahraniční časopisecké produkce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Knihovní fond Knihovny Fakulty zdravotnických věd</a:t>
            </a:r>
          </a:p>
          <a:p>
            <a:endParaRPr lang="cs-CZ" sz="2200" b="1" dirty="0">
              <a:solidFill>
                <a:srgbClr val="0070C0"/>
              </a:solidFill>
            </a:endParaRPr>
          </a:p>
          <a:p>
            <a:endParaRPr lang="cs-CZ" sz="2200" b="1" dirty="0">
              <a:solidFill>
                <a:schemeClr val="accent1"/>
              </a:solidFill>
            </a:endParaRPr>
          </a:p>
          <a:p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4B85F2-DEBE-4C9D-9B21-87624B926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82" y="2718550"/>
            <a:ext cx="2608497" cy="173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6C4F239-FDC3-4235-BCEE-44E23F40A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023" y="4457548"/>
            <a:ext cx="1924743" cy="230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50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5665" y="1554481"/>
            <a:ext cx="7928208" cy="4920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/>
              <a:t>Půjčit si lze maximálně </a:t>
            </a:r>
            <a:r>
              <a:rPr lang="cs-CZ" sz="2400" b="1" dirty="0">
                <a:solidFill>
                  <a:srgbClr val="FF0000"/>
                </a:solidFill>
              </a:rPr>
              <a:t>15 knih!  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rgbClr val="FF0000"/>
                </a:solidFill>
              </a:rPr>
              <a:t>Absenční výpůjční lhůta je 30 dní</a:t>
            </a:r>
          </a:p>
          <a:p>
            <a:pPr marL="0" indent="0" algn="just">
              <a:buNone/>
            </a:pPr>
            <a:endParaRPr lang="cs-CZ" sz="1000" b="1" dirty="0"/>
          </a:p>
          <a:p>
            <a:pPr marL="0" indent="0" algn="just">
              <a:buNone/>
            </a:pPr>
            <a:r>
              <a:rPr lang="cs-CZ" sz="2400" b="1" dirty="0"/>
              <a:t>Knihy lze prodloužit celkem </a:t>
            </a:r>
            <a:r>
              <a:rPr lang="cs-CZ" sz="2400" b="1" dirty="0">
                <a:solidFill>
                  <a:srgbClr val="FF0000"/>
                </a:solidFill>
              </a:rPr>
              <a:t>3x!</a:t>
            </a:r>
          </a:p>
          <a:p>
            <a:pPr marL="0" indent="0">
              <a:buNone/>
            </a:pPr>
            <a:r>
              <a:rPr lang="cs-CZ" sz="2400" b="1" dirty="0"/>
              <a:t>Prodloužení - pouze v případě, že na knihu není </a:t>
            </a:r>
          </a:p>
          <a:p>
            <a:pPr marL="0" indent="0">
              <a:buNone/>
            </a:pPr>
            <a:r>
              <a:rPr lang="cs-CZ" sz="2400" b="1" dirty="0"/>
              <a:t>podaná rezervace a čtenář nemá pokutu!</a:t>
            </a:r>
          </a:p>
          <a:p>
            <a:pPr marL="0" indent="0">
              <a:buNone/>
            </a:pPr>
            <a:endParaRPr lang="cs-CZ" sz="1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Prezenční výpůjčka je pouze na 1 den (červený pruh)</a:t>
            </a:r>
          </a:p>
          <a:p>
            <a:pPr marL="0" indent="0">
              <a:buNone/>
            </a:pPr>
            <a:endParaRPr lang="cs-CZ" sz="1000" b="1" dirty="0"/>
          </a:p>
          <a:p>
            <a:pPr marL="0" indent="0">
              <a:buNone/>
            </a:pPr>
            <a:r>
              <a:rPr lang="cs-CZ" sz="2400" b="1" dirty="0"/>
              <a:t>Prodlužovat výpůjčky lze buď přímo v knihovně, telefonicky, přes mail  </a:t>
            </a:r>
            <a:r>
              <a:rPr lang="cs-CZ" sz="2400" b="1" u="sng" dirty="0"/>
              <a:t>klf</a:t>
            </a:r>
            <a:r>
              <a:rPr lang="cs-CZ" sz="2400" u="sng" dirty="0"/>
              <a:t>@</a:t>
            </a:r>
            <a:r>
              <a:rPr lang="cs-CZ" sz="2400" b="1" u="sng" dirty="0"/>
              <a:t>upol.cz</a:t>
            </a:r>
            <a:r>
              <a:rPr lang="cs-CZ" sz="2400" b="1" dirty="0"/>
              <a:t>  </a:t>
            </a:r>
          </a:p>
          <a:p>
            <a:pPr marL="0" indent="0">
              <a:buNone/>
            </a:pPr>
            <a:r>
              <a:rPr lang="cs-CZ" sz="2400" b="1" dirty="0"/>
              <a:t>nebo prostřednictvím </a:t>
            </a:r>
            <a:r>
              <a:rPr lang="cs-CZ" sz="2400" b="1" u="sng" dirty="0"/>
              <a:t>svého čtenářského konta</a:t>
            </a:r>
          </a:p>
          <a:p>
            <a:pPr marL="0" indent="0">
              <a:buNone/>
            </a:pPr>
            <a:endParaRPr lang="cs-CZ" sz="2400" b="1" dirty="0"/>
          </a:p>
          <a:p>
            <a:pPr algn="just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ADDA8-3F58-4D2D-B3E1-9C4DDF469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79" y="482137"/>
            <a:ext cx="3400398" cy="226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84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500" y="1494296"/>
            <a:ext cx="7466174" cy="4991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/>
              <a:t>Čtenářské konto  -  Můj účet v knihovně</a:t>
            </a:r>
          </a:p>
          <a:p>
            <a:pPr marL="0" indent="0">
              <a:buNone/>
            </a:pPr>
            <a:endParaRPr lang="cs-CZ" sz="800" b="1" dirty="0"/>
          </a:p>
          <a:p>
            <a:pPr marL="0" indent="0">
              <a:buNone/>
            </a:pPr>
            <a:r>
              <a:rPr lang="cs-CZ" b="1" dirty="0"/>
              <a:t>Slouží k přehledu o vašich výpůjčkách a rezervacích</a:t>
            </a:r>
          </a:p>
          <a:p>
            <a:pPr marL="0" indent="0">
              <a:buNone/>
            </a:pPr>
            <a:r>
              <a:rPr lang="cs-CZ" b="1" dirty="0"/>
              <a:t>Přístup do konta je 24 hod denně</a:t>
            </a:r>
          </a:p>
          <a:p>
            <a:pPr marL="0" indent="0">
              <a:buNone/>
            </a:pPr>
            <a:r>
              <a:rPr lang="cs-CZ" b="1" dirty="0"/>
              <a:t>Samoobslužné prodlužování knih, rezervace titulů</a:t>
            </a:r>
          </a:p>
          <a:p>
            <a:pPr marL="0" indent="0">
              <a:buNone/>
            </a:pPr>
            <a:r>
              <a:rPr lang="cs-CZ" b="1" dirty="0"/>
              <a:t>Historie výpůjček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Zařídíte si jej na počkání v kterékoliv knihovně UP</a:t>
            </a:r>
          </a:p>
          <a:p>
            <a:pPr marL="0" indent="0">
              <a:buNone/>
            </a:pPr>
            <a:r>
              <a:rPr lang="cs-CZ" b="1" dirty="0"/>
              <a:t>Konto čtenáře - Souborný katalog a „Přihlášení“ svými hesly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Souborný katalog</a:t>
            </a:r>
          </a:p>
          <a:p>
            <a:pPr marL="0" indent="0">
              <a:buNone/>
            </a:pPr>
            <a:r>
              <a:rPr lang="cs-CZ" b="1" u="sng" dirty="0">
                <a:hlinkClick r:id="rId2"/>
              </a:rPr>
              <a:t>https://www.knihovna.upol.cz/katalogy/</a:t>
            </a:r>
            <a:r>
              <a:rPr lang="cs-CZ" b="1" dirty="0"/>
              <a:t>      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44D371A-5DCE-47B7-8DF8-FA455830F3FD}"/>
              </a:ext>
            </a:extLst>
          </p:cNvPr>
          <p:cNvSpPr txBox="1">
            <a:spLocks/>
          </p:cNvSpPr>
          <p:nvPr/>
        </p:nvSpPr>
        <p:spPr>
          <a:xfrm>
            <a:off x="4399587" y="1872908"/>
            <a:ext cx="4169034" cy="46129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1706BF-2BAB-49B4-86FE-B29902A419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5170517"/>
            <a:ext cx="3165348" cy="14234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DED824EB-CD33-490F-8248-61618B2E36A4}"/>
              </a:ext>
            </a:extLst>
          </p:cNvPr>
          <p:cNvSpPr/>
          <p:nvPr/>
        </p:nvSpPr>
        <p:spPr>
          <a:xfrm>
            <a:off x="8486436" y="4862946"/>
            <a:ext cx="331567" cy="6151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1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8" y="2094342"/>
            <a:ext cx="4860792" cy="3645593"/>
          </a:xfr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B95264E-6C49-41F3-973B-3371F18C1ECF}"/>
              </a:ext>
            </a:extLst>
          </p:cNvPr>
          <p:cNvSpPr txBox="1">
            <a:spLocks/>
          </p:cNvSpPr>
          <p:nvPr/>
        </p:nvSpPr>
        <p:spPr>
          <a:xfrm>
            <a:off x="755896" y="1538557"/>
            <a:ext cx="8243642" cy="5235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b="1" u="sng" dirty="0"/>
              <a:t>Absenční výpůjčka </a:t>
            </a:r>
            <a:r>
              <a:rPr lang="cs-CZ" b="1" dirty="0"/>
              <a:t>- na </a:t>
            </a:r>
            <a:r>
              <a:rPr lang="cs-CZ" b="1" dirty="0">
                <a:solidFill>
                  <a:srgbClr val="FF0000"/>
                </a:solidFill>
              </a:rPr>
              <a:t>30 dní </a:t>
            </a:r>
            <a:r>
              <a:rPr lang="cs-CZ" b="1" dirty="0"/>
              <a:t>(knihy bez červeného pruhu)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b="1" u="sng" dirty="0"/>
              <a:t>Prezenční výpůjčka</a:t>
            </a:r>
            <a:r>
              <a:rPr lang="cs-CZ" b="1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max. 1 den </a:t>
            </a:r>
            <a:r>
              <a:rPr lang="cs-CZ" b="1" dirty="0"/>
              <a:t>(knihy s červeným pruhem)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E68CE5EC-E2E4-4E1C-B7E4-F78DE045C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8" y="1910248"/>
            <a:ext cx="5156076" cy="401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00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5800" y="896373"/>
            <a:ext cx="7560000" cy="748080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</a:rPr>
              <a:t>NULOVÁ TOLERANCE!!!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3234" y="1827970"/>
            <a:ext cx="2757148" cy="4524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Pokuty za pozdě vrácené knihy </a:t>
            </a:r>
          </a:p>
          <a:p>
            <a:pPr marL="0" indent="0">
              <a:buNone/>
            </a:pPr>
            <a:r>
              <a:rPr lang="cs-CZ" sz="3200" b="1" dirty="0">
                <a:latin typeface="Calibri" panose="020F0502020204030204" pitchFamily="34" charset="0"/>
              </a:rPr>
              <a:t>→ 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2 Kč </a:t>
            </a:r>
            <a:r>
              <a:rPr lang="cs-CZ" sz="3200" b="1" dirty="0">
                <a:latin typeface="Calibri" panose="020F0502020204030204" pitchFamily="34" charset="0"/>
              </a:rPr>
              <a:t>za knihovní jednotku/den</a:t>
            </a:r>
          </a:p>
          <a:p>
            <a:pPr marL="0" indent="0">
              <a:buNone/>
            </a:pPr>
            <a:endParaRPr lang="cs-CZ" sz="3200" b="1" dirty="0">
              <a:latin typeface="Calibri" panose="020F0502020204030204" pitchFamily="34" charset="0"/>
            </a:endParaRPr>
          </a:p>
          <a:p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96" y="1461683"/>
            <a:ext cx="5194242" cy="3606408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473B34B-FCFA-4A3B-BE18-FFABA4DF8A0B}"/>
              </a:ext>
            </a:extLst>
          </p:cNvPr>
          <p:cNvSpPr/>
          <p:nvPr/>
        </p:nvSpPr>
        <p:spPr>
          <a:xfrm>
            <a:off x="135587" y="5398394"/>
            <a:ext cx="8728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Upozornění - o pokutě nebo o připravené rezervaci </a:t>
            </a:r>
          </a:p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je zasíláno na univerzitní  mail !!!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1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807DE58-9A95-4841-9449-E668CA7D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58" y="1619282"/>
            <a:ext cx="6018865" cy="29828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1A8192-6A61-43C5-9D79-05B6CFF11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668555"/>
            <a:ext cx="7560000" cy="359819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11752D-8AAC-4571-8709-8C66B40AC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" y="4602082"/>
            <a:ext cx="6484599" cy="223845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D5DC352-C107-48AF-A20B-AF2C70CA67E4}"/>
              </a:ext>
            </a:extLst>
          </p:cNvPr>
          <p:cNvSpPr txBox="1"/>
          <p:nvPr/>
        </p:nvSpPr>
        <p:spPr>
          <a:xfrm>
            <a:off x="4064924" y="460718"/>
            <a:ext cx="477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v knihovně</a:t>
            </a:r>
          </a:p>
        </p:txBody>
      </p:sp>
    </p:spTree>
    <p:extLst>
      <p:ext uri="{BB962C8B-B14F-4D97-AF65-F5344CB8AC3E}">
        <p14:creationId xmlns:p14="http://schemas.microsoft.com/office/powerpoint/2010/main" val="145386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17729" y="326900"/>
            <a:ext cx="4838303" cy="4502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Půjčovna lékařské literatury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D8AD827-FACA-4BA7-9399-6F933C393636}"/>
              </a:ext>
            </a:extLst>
          </p:cNvPr>
          <p:cNvSpPr/>
          <p:nvPr/>
        </p:nvSpPr>
        <p:spPr>
          <a:xfrm>
            <a:off x="4318187" y="777100"/>
            <a:ext cx="36379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Knihovní fond je řazen oborově</a:t>
            </a:r>
          </a:p>
          <a:p>
            <a:pPr algn="ctr"/>
            <a:endParaRPr lang="cs-CZ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Souborný katalog</a:t>
            </a:r>
          </a:p>
          <a:p>
            <a:endParaRPr lang="cs-CZ" sz="18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5CD6EDD-5B72-4B56-B6A0-1B4070EE1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9" y="4339242"/>
            <a:ext cx="3634090" cy="242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192361B-E5D2-4A91-B596-2F993B74B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1" y="1789527"/>
            <a:ext cx="3637973" cy="242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7BD5E28-A6B1-4E05-8B05-1C142F1F4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6" y="1789527"/>
            <a:ext cx="3637973" cy="242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82D1159-8749-4C26-8F62-6F4E06639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1" y="4336653"/>
            <a:ext cx="3637973" cy="242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08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1235" y="683945"/>
            <a:ext cx="4838303" cy="42598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Samoobslužná studovna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6FA8D79-FF68-4785-9781-2F682EBEB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06" y="3117255"/>
            <a:ext cx="3763580" cy="282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19FFFE1-3322-4FCE-B395-80F4B752F763}"/>
              </a:ext>
            </a:extLst>
          </p:cNvPr>
          <p:cNvSpPr/>
          <p:nvPr/>
        </p:nvSpPr>
        <p:spPr>
          <a:xfrm>
            <a:off x="592248" y="1582749"/>
            <a:ext cx="80333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/>
              <a:t>Nachází se v nové budově, v proskleném koridoru dostavby TÚ, </a:t>
            </a:r>
          </a:p>
          <a:p>
            <a:r>
              <a:rPr lang="cs-CZ" sz="1800" b="1" dirty="0"/>
              <a:t>místnost č. 2.542</a:t>
            </a:r>
          </a:p>
          <a:p>
            <a:r>
              <a:rPr lang="cs-CZ" sz="1800" b="1" dirty="0"/>
              <a:t>Provozní doba:  	   </a:t>
            </a:r>
            <a:r>
              <a:rPr lang="cs-CZ" sz="2400" b="1" dirty="0">
                <a:solidFill>
                  <a:srgbClr val="C00000"/>
                </a:solidFill>
              </a:rPr>
              <a:t>Po – Čt   	8.00 – 18 hod.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		   Pátek 	8.00 – 15.30 hod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2DDA71-CD14-48A1-9470-927B70AD244D}"/>
              </a:ext>
            </a:extLst>
          </p:cNvPr>
          <p:cNvSpPr/>
          <p:nvPr/>
        </p:nvSpPr>
        <p:spPr>
          <a:xfrm>
            <a:off x="592248" y="6074781"/>
            <a:ext cx="7294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Možnost využití mini-kuchyňky – varná konvice, mikrovlnná trouba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84F7DFE-78B1-41B5-8173-CA202B0B3C68}"/>
              </a:ext>
            </a:extLst>
          </p:cNvPr>
          <p:cNvSpPr/>
          <p:nvPr/>
        </p:nvSpPr>
        <p:spPr>
          <a:xfrm>
            <a:off x="595255" y="3496776"/>
            <a:ext cx="44989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b="1" dirty="0">
                <a:solidFill>
                  <a:srgbClr val="0070C0"/>
                </a:solidFill>
              </a:rPr>
              <a:t>Studijní místa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Studentské PC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Přístup k databázím a e-časopisům</a:t>
            </a:r>
          </a:p>
          <a:p>
            <a:r>
              <a:rPr lang="cs-CZ" sz="1800" b="1" dirty="0">
                <a:solidFill>
                  <a:schemeClr val="accent1"/>
                </a:solidFill>
              </a:rPr>
              <a:t>Samoobslužný tisk, kopírování a skenování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Odpočinková zóna			</a:t>
            </a:r>
          </a:p>
          <a:p>
            <a:r>
              <a:rPr lang="cs-CZ" sz="1800" b="1" dirty="0" err="1">
                <a:solidFill>
                  <a:srgbClr val="0070C0"/>
                </a:solidFill>
              </a:rPr>
              <a:t>Wifi</a:t>
            </a:r>
            <a:r>
              <a:rPr lang="cs-CZ" sz="1800" b="1" dirty="0">
                <a:solidFill>
                  <a:srgbClr val="0070C0"/>
                </a:solidFill>
              </a:rPr>
              <a:t> připojení	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Nabíjecí kiosek</a:t>
            </a:r>
          </a:p>
        </p:txBody>
      </p:sp>
    </p:spTree>
    <p:extLst>
      <p:ext uri="{BB962C8B-B14F-4D97-AF65-F5344CB8AC3E}">
        <p14:creationId xmlns:p14="http://schemas.microsoft.com/office/powerpoint/2010/main" val="83911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97A9816-FA28-4CF0-9D05-ADFADDA5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2052505"/>
            <a:ext cx="4259023" cy="449792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86BAD699-3B15-4769-B645-111C5F99817C}"/>
              </a:ext>
            </a:extLst>
          </p:cNvPr>
          <p:cNvSpPr txBox="1">
            <a:spLocks/>
          </p:cNvSpPr>
          <p:nvPr/>
        </p:nvSpPr>
        <p:spPr>
          <a:xfrm>
            <a:off x="1892532" y="1413449"/>
            <a:ext cx="6968836" cy="3266616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Knihovna Univerzity Palackého</a:t>
            </a:r>
          </a:p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64DB4A3-302A-4D14-A1C9-DFD7EA266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414" y="2431621"/>
            <a:ext cx="3305054" cy="37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4632" y="629447"/>
            <a:ext cx="4035560" cy="748080"/>
          </a:xfrm>
        </p:spPr>
        <p:txBody>
          <a:bodyPr/>
          <a:lstStyle/>
          <a:p>
            <a:r>
              <a:rPr lang="cs-CZ" dirty="0"/>
              <a:t>Odpočinkové zóny</a:t>
            </a:r>
            <a:br>
              <a:rPr lang="cs-CZ" dirty="0"/>
            </a:br>
            <a:r>
              <a:rPr lang="cs-CZ" dirty="0"/>
              <a:t>v Knihovně LF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C9A355-438F-46E5-9C9D-76BF4B067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06" y="1566744"/>
            <a:ext cx="3614781" cy="240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Zástupný symbol pro obsah 5">
            <a:extLst>
              <a:ext uri="{FF2B5EF4-FFF2-40B4-BE49-F238E27FC236}">
                <a16:creationId xmlns:a16="http://schemas.microsoft.com/office/drawing/2014/main" id="{7B917EB2-B164-479F-93D9-AA557CDD48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8" y="1842618"/>
            <a:ext cx="3313193" cy="441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D5C102E-BDC3-4E12-A597-182745D1F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42" y="4165815"/>
            <a:ext cx="3714534" cy="247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78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7517" y="486440"/>
            <a:ext cx="3115790" cy="748080"/>
          </a:xfrm>
        </p:spPr>
        <p:txBody>
          <a:bodyPr>
            <a:normAutofit/>
          </a:bodyPr>
          <a:lstStyle/>
          <a:p>
            <a:r>
              <a:rPr lang="cs-CZ" dirty="0"/>
              <a:t>2 nabíjecí kiosky</a:t>
            </a:r>
            <a:br>
              <a:rPr lang="cs-CZ" dirty="0"/>
            </a:br>
            <a:r>
              <a:rPr lang="cs-CZ" dirty="0"/>
              <a:t>oba samoobslužné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D4CE235-6582-452A-9BB4-7731C7B8C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5860" y="1808522"/>
            <a:ext cx="6729616" cy="475853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Půjčovna literatury</a:t>
            </a:r>
            <a:r>
              <a:rPr lang="cs-CZ" dirty="0"/>
              <a:t>		       </a:t>
            </a:r>
            <a:r>
              <a:rPr lang="cs-CZ" b="1" dirty="0"/>
              <a:t>Studovna</a:t>
            </a:r>
          </a:p>
        </p:txBody>
      </p:sp>
      <p:pic>
        <p:nvPicPr>
          <p:cNvPr id="8" name="Obrázek 2" descr="image001">
            <a:extLst>
              <a:ext uri="{FF2B5EF4-FFF2-40B4-BE49-F238E27FC236}">
                <a16:creationId xmlns:a16="http://schemas.microsoft.com/office/drawing/2014/main" id="{A52F0404-0776-4448-8732-1E09E678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17" y="2257999"/>
            <a:ext cx="3034837" cy="409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10">
            <a:extLst>
              <a:ext uri="{FF2B5EF4-FFF2-40B4-BE49-F238E27FC236}">
                <a16:creationId xmlns:a16="http://schemas.microsoft.com/office/drawing/2014/main" id="{1533ACEF-5124-4A9E-8E37-5FA0CBD21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73113"/>
            <a:ext cx="3034837" cy="409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02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488" y="555834"/>
            <a:ext cx="2507614" cy="74808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BIBLIOBOX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5444" y="1584139"/>
            <a:ext cx="8688649" cy="5149170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 err="1"/>
              <a:t>Bibliobox</a:t>
            </a:r>
            <a:r>
              <a:rPr lang="cs-CZ" sz="2400" b="1" dirty="0"/>
              <a:t> = komfortní vracení knih</a:t>
            </a:r>
          </a:p>
          <a:p>
            <a:pPr marL="0" indent="0" algn="ctr">
              <a:buNone/>
            </a:pPr>
            <a:r>
              <a:rPr lang="cs-CZ" sz="2400" b="1" dirty="0"/>
              <a:t>Vracení knih 7 dní v týdnu, 24 hodin denně</a:t>
            </a:r>
          </a:p>
          <a:p>
            <a:pPr marL="0" indent="0" algn="ctr">
              <a:buNone/>
            </a:pPr>
            <a:r>
              <a:rPr lang="cs-CZ" sz="2400" b="1" dirty="0"/>
              <a:t>Knihy budou vráceny nejpozději následující pracovní den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Vchod do LF u recepce 	       Vchod do LF od FNOL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4C369C-E53A-4B0C-891B-BB7658D66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0" y="3230413"/>
            <a:ext cx="3350517" cy="251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574A48-E27C-438F-992D-22EE04F6E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69" y="3250277"/>
            <a:ext cx="3709739" cy="247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56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575" y="1262906"/>
            <a:ext cx="4059194" cy="5075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0" b="1" dirty="0"/>
          </a:p>
          <a:p>
            <a:pPr marL="0" indent="0">
              <a:buNone/>
            </a:pPr>
            <a:r>
              <a:rPr lang="cs-CZ" sz="2400" b="1" dirty="0"/>
              <a:t>Prostřednictvím ISIC karty 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2400" b="1" u="sng" dirty="0"/>
              <a:t>Nabíjení ISIC pro tisk: </a:t>
            </a:r>
          </a:p>
          <a:p>
            <a:pPr marL="0" indent="0">
              <a:buNone/>
            </a:pPr>
            <a:r>
              <a:rPr lang="cs-CZ" sz="1600" b="1" dirty="0"/>
              <a:t>- zde v půjčovně, v ústřední knihovně nebo na jiných oborových knihovnách </a:t>
            </a:r>
          </a:p>
          <a:p>
            <a:pPr marL="0" indent="0">
              <a:buNone/>
            </a:pPr>
            <a:endParaRPr lang="cs-CZ" sz="1100" b="1" dirty="0"/>
          </a:p>
          <a:p>
            <a:pPr marL="0" indent="0">
              <a:buNone/>
            </a:pPr>
            <a:r>
              <a:rPr lang="cs-CZ" sz="2200" b="1" dirty="0"/>
              <a:t>Tisk – soubory si zasíláte ze</a:t>
            </a:r>
          </a:p>
          <a:p>
            <a:pPr marL="0" indent="0">
              <a:buNone/>
            </a:pPr>
            <a:r>
              <a:rPr lang="cs-CZ" sz="2200" b="1" dirty="0"/>
              <a:t>studentských PC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1800" b="1" dirty="0"/>
              <a:t>2 černobílé kopírky     	</a:t>
            </a:r>
          </a:p>
          <a:p>
            <a:pPr marL="0" indent="0">
              <a:buNone/>
            </a:pPr>
            <a:r>
              <a:rPr lang="cs-CZ" sz="1800" b="1" dirty="0"/>
              <a:t>	(půjčovna a studovna) 	</a:t>
            </a:r>
          </a:p>
          <a:p>
            <a:pPr marL="0" indent="0">
              <a:buNone/>
            </a:pPr>
            <a:r>
              <a:rPr lang="cs-CZ" sz="1800" b="1" dirty="0"/>
              <a:t>1 barevná kopírka NON-STOP 	</a:t>
            </a:r>
          </a:p>
          <a:p>
            <a:pPr marL="0" indent="0">
              <a:buNone/>
            </a:pPr>
            <a:r>
              <a:rPr lang="cs-CZ" sz="1800" b="1" dirty="0"/>
              <a:t>	(u studijního oddělení)</a:t>
            </a:r>
          </a:p>
          <a:p>
            <a:pPr marL="0" indent="0">
              <a:buNone/>
            </a:pPr>
            <a:endParaRPr lang="cs-CZ" sz="22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63" y="1894624"/>
            <a:ext cx="2437216" cy="324962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8A99B43-347B-4A21-837F-D5D58AFFE54C}"/>
              </a:ext>
            </a:extLst>
          </p:cNvPr>
          <p:cNvSpPr/>
          <p:nvPr/>
        </p:nvSpPr>
        <p:spPr>
          <a:xfrm>
            <a:off x="4824760" y="269667"/>
            <a:ext cx="3371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Samoobslužný tisk,</a:t>
            </a: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kopírování a skenování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 systému </a:t>
            </a:r>
            <a:r>
              <a:rPr lang="cs-CZ" sz="2400" b="1" dirty="0" err="1">
                <a:solidFill>
                  <a:srgbClr val="FF0000"/>
                </a:solidFill>
              </a:rPr>
              <a:t>SafeQ</a:t>
            </a:r>
            <a:endParaRPr lang="cs-CZ" sz="2400" b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D1D1D46-39AB-46EF-B79B-6E8D5429311A}"/>
              </a:ext>
            </a:extLst>
          </p:cNvPr>
          <p:cNvSpPr/>
          <p:nvPr/>
        </p:nvSpPr>
        <p:spPr>
          <a:xfrm>
            <a:off x="4824760" y="5457722"/>
            <a:ext cx="449897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b="1" dirty="0"/>
              <a:t>Prostudujte si návody!</a:t>
            </a:r>
          </a:p>
          <a:p>
            <a:endParaRPr lang="cs-CZ" sz="800" b="1" dirty="0"/>
          </a:p>
          <a:p>
            <a:r>
              <a:rPr lang="cs-CZ" sz="32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http://safeq.upol.cz/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616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529" y="4737459"/>
            <a:ext cx="7010952" cy="788129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Samoobslužné skenování - v půjčovně literatury</a:t>
            </a: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9837" y="2793076"/>
            <a:ext cx="4062905" cy="1853739"/>
          </a:xfrm>
        </p:spPr>
        <p:txBody>
          <a:bodyPr>
            <a:normAutofit/>
          </a:bodyPr>
          <a:lstStyle/>
          <a:p>
            <a:endParaRPr lang="cs-CZ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39" y="5283309"/>
            <a:ext cx="2285477" cy="128604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600D9FA-AF10-46FC-87C3-E38F8FBAC8B8}"/>
              </a:ext>
            </a:extLst>
          </p:cNvPr>
          <p:cNvSpPr/>
          <p:nvPr/>
        </p:nvSpPr>
        <p:spPr>
          <a:xfrm>
            <a:off x="604438" y="3914595"/>
            <a:ext cx="716313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Skenování - umožňují i 3 kopírovací stroje – USB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0B10DF6-D1EC-449A-9274-7C7E6C60E727}"/>
              </a:ext>
            </a:extLst>
          </p:cNvPr>
          <p:cNvSpPr/>
          <p:nvPr/>
        </p:nvSpPr>
        <p:spPr>
          <a:xfrm>
            <a:off x="609266" y="1639156"/>
            <a:ext cx="6140784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u="sng" dirty="0">
                <a:solidFill>
                  <a:srgbClr val="0070C0"/>
                </a:solidFill>
              </a:rPr>
              <a:t>Cena tisku nebo kopírování</a:t>
            </a:r>
          </a:p>
          <a:p>
            <a:endParaRPr lang="cs-CZ" sz="2400" b="1" u="sng" dirty="0">
              <a:solidFill>
                <a:srgbClr val="0070C0"/>
              </a:solidFill>
            </a:endParaRPr>
          </a:p>
          <a:p>
            <a:r>
              <a:rPr lang="cs-CZ" sz="2400" b="1" dirty="0">
                <a:solidFill>
                  <a:srgbClr val="0070C0"/>
                </a:solidFill>
              </a:rPr>
              <a:t>Černobíle: strana A4 = 2 Kč, strana A3 = 4,50 Kč</a:t>
            </a:r>
          </a:p>
          <a:p>
            <a:endParaRPr lang="cs-CZ" sz="1000" b="1" dirty="0">
              <a:solidFill>
                <a:srgbClr val="0070C0"/>
              </a:solidFill>
            </a:endParaRPr>
          </a:p>
          <a:p>
            <a:r>
              <a:rPr lang="cs-CZ" sz="2400" b="1" dirty="0">
                <a:solidFill>
                  <a:srgbClr val="0070C0"/>
                </a:solidFill>
              </a:rPr>
              <a:t>Barevně: strana A4 = 4,40 Kč, strana A3 = 8 Kč</a:t>
            </a:r>
          </a:p>
          <a:p>
            <a:pPr algn="l" fontAlgn="base"/>
            <a:endParaRPr lang="cs-CZ" sz="1800" b="0" i="0" dirty="0">
              <a:solidFill>
                <a:srgbClr val="242424"/>
              </a:solidFill>
              <a:effectLst/>
              <a:latin typeface="Apto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08AB287-5872-47E6-962E-C5DE5AC193F9}"/>
              </a:ext>
            </a:extLst>
          </p:cNvPr>
          <p:cNvSpPr/>
          <p:nvPr/>
        </p:nvSpPr>
        <p:spPr>
          <a:xfrm>
            <a:off x="4899991" y="595395"/>
            <a:ext cx="44989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Samoobslužný tisk,</a:t>
            </a: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kopírování a skenování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 systému </a:t>
            </a:r>
            <a:r>
              <a:rPr lang="cs-CZ" sz="2400" b="1" dirty="0" err="1">
                <a:solidFill>
                  <a:srgbClr val="FF0000"/>
                </a:solidFill>
              </a:rPr>
              <a:t>SafeQ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4134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9873" y="273795"/>
            <a:ext cx="5477265" cy="84865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</a:rPr>
              <a:t>                           </a:t>
            </a:r>
            <a:br>
              <a:rPr lang="cs-CZ" sz="2400" dirty="0">
                <a:solidFill>
                  <a:srgbClr val="C0000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POČÍTAČOVÉ ZÓNY </a:t>
            </a:r>
            <a:br>
              <a:rPr lang="cs-CZ" sz="2400" dirty="0">
                <a:solidFill>
                  <a:srgbClr val="0070C0"/>
                </a:solidFill>
              </a:rPr>
            </a:br>
            <a:b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b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6" y="1400086"/>
            <a:ext cx="3987534" cy="2512932"/>
          </a:xfrm>
        </p:spPr>
      </p:pic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90" y="1399643"/>
            <a:ext cx="1410942" cy="251381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2883505-93DE-44B0-9977-7F19C2405731}"/>
              </a:ext>
            </a:extLst>
          </p:cNvPr>
          <p:cNvSpPr/>
          <p:nvPr/>
        </p:nvSpPr>
        <p:spPr>
          <a:xfrm>
            <a:off x="286871" y="4429210"/>
            <a:ext cx="84898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Přístup na tiskový server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SafeQ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lze z každého studentského PC,</a:t>
            </a:r>
            <a:endParaRPr lang="cs-CZ" sz="3200" b="1" dirty="0">
              <a:solidFill>
                <a:srgbClr val="FF0000"/>
              </a:solidFill>
            </a:endParaRPr>
          </a:p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tj. tisknout, kopírovat </a:t>
            </a:r>
            <a:r>
              <a:rPr lang="cs-CZ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 skenovat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je možné ve všech pobočkách knihovny.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178F968-907C-4A5F-B990-1C9E3147F673}"/>
              </a:ext>
            </a:extLst>
          </p:cNvPr>
          <p:cNvSpPr/>
          <p:nvPr/>
        </p:nvSpPr>
        <p:spPr>
          <a:xfrm>
            <a:off x="98342" y="4002400"/>
            <a:ext cx="8776716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0070C0"/>
                </a:solidFill>
              </a:rPr>
              <a:t>Knihovna LF      Stará budova      Respiria     Galerie</a:t>
            </a:r>
            <a:br>
              <a:rPr lang="cs-CZ" sz="1800" dirty="0">
                <a:solidFill>
                  <a:srgbClr val="0070C0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20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5295" y="498749"/>
            <a:ext cx="4754879" cy="74808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Upomínkové předměty LF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Oblečení a předměty s logem LF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35474B-63D3-496F-B3FF-355485F3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83" y="1912748"/>
            <a:ext cx="3973484" cy="318213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7F342C8-3FD0-4762-BCB0-933930FEB3F9}"/>
              </a:ext>
            </a:extLst>
          </p:cNvPr>
          <p:cNvSpPr/>
          <p:nvPr/>
        </p:nvSpPr>
        <p:spPr>
          <a:xfrm>
            <a:off x="819756" y="5879105"/>
            <a:ext cx="363593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Pláště ale neprodáváme!</a:t>
            </a:r>
            <a:endParaRPr lang="cs-CZ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F34BE3-D2B1-4CD6-B3F5-3B5B7570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292" y="5630755"/>
            <a:ext cx="36671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28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310" y="835898"/>
            <a:ext cx="7560000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</a:rPr>
              <a:t>                           </a:t>
            </a:r>
            <a:br>
              <a:rPr lang="cs-CZ" sz="2400" dirty="0">
                <a:solidFill>
                  <a:srgbClr val="C00000"/>
                </a:solidFill>
              </a:rPr>
            </a:br>
            <a:br>
              <a:rPr lang="cs-CZ" sz="2400" dirty="0">
                <a:solidFill>
                  <a:srgbClr val="C0000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tzv. „</a:t>
            </a:r>
            <a:r>
              <a:rPr lang="cs-CZ" sz="2200" dirty="0">
                <a:solidFill>
                  <a:srgbClr val="0070C0"/>
                </a:solidFill>
              </a:rPr>
              <a:t>TICHÁ STUDOVNA“  </a:t>
            </a:r>
            <a:br>
              <a:rPr lang="cs-CZ" sz="2200" dirty="0">
                <a:solidFill>
                  <a:srgbClr val="0070C0"/>
                </a:solidFill>
              </a:rPr>
            </a:br>
            <a:r>
              <a:rPr lang="cs-CZ" sz="2200" dirty="0">
                <a:solidFill>
                  <a:srgbClr val="0070C0"/>
                </a:solidFill>
              </a:rPr>
              <a:t>není knihovna – prostor mezi půjčovnou a studovnou</a:t>
            </a:r>
            <a:br>
              <a:rPr lang="cs-CZ" sz="2200" dirty="0">
                <a:solidFill>
                  <a:srgbClr val="0070C0"/>
                </a:solidFill>
              </a:rPr>
            </a:br>
            <a:br>
              <a:rPr lang="cs-CZ" sz="2200" dirty="0">
                <a:solidFill>
                  <a:srgbClr val="0070C0"/>
                </a:solidFill>
              </a:rPr>
            </a:br>
            <a:r>
              <a:rPr lang="cs-CZ" sz="2200" dirty="0">
                <a:solidFill>
                  <a:srgbClr val="0070C0"/>
                </a:solidFill>
              </a:rPr>
              <a:t>NON-STOP</a:t>
            </a:r>
            <a:br>
              <a:rPr lang="cs-CZ" sz="2200" dirty="0">
                <a:solidFill>
                  <a:srgbClr val="0070C0"/>
                </a:solidFill>
              </a:rPr>
            </a:br>
            <a:r>
              <a:rPr lang="cs-CZ" sz="2200" dirty="0">
                <a:solidFill>
                  <a:srgbClr val="0070C0"/>
                </a:solidFill>
              </a:rPr>
              <a:t>vstup do budovy je také non-stop po předložení ISIC průkazu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533D00E-12C8-433A-8323-5A81A0275174}"/>
              </a:ext>
            </a:extLst>
          </p:cNvPr>
          <p:cNvSpPr/>
          <p:nvPr/>
        </p:nvSpPr>
        <p:spPr>
          <a:xfrm>
            <a:off x="4998394" y="487245"/>
            <a:ext cx="3522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Šantavého sál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0F8321-861E-416F-8F7C-729F8A825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44" y="3022237"/>
            <a:ext cx="4796725" cy="359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232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9538" y="360332"/>
            <a:ext cx="7560000" cy="1686945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C00000"/>
                </a:solidFill>
              </a:rPr>
              <a:t>                           </a:t>
            </a:r>
            <a:r>
              <a:rPr lang="cs-CZ" dirty="0">
                <a:solidFill>
                  <a:srgbClr val="C00000"/>
                </a:solidFill>
              </a:rPr>
              <a:t>SOUBORNÝ KATALOG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                         </a:t>
            </a:r>
            <a:r>
              <a:rPr lang="cs-CZ" dirty="0">
                <a:hlinkClick r:id="rId2"/>
              </a:rPr>
              <a:t>http://katalog.upol.cz/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6" y="1438838"/>
            <a:ext cx="8411223" cy="4897764"/>
          </a:xfrm>
        </p:spPr>
      </p:pic>
    </p:spTree>
    <p:extLst>
      <p:ext uri="{BB962C8B-B14F-4D97-AF65-F5344CB8AC3E}">
        <p14:creationId xmlns:p14="http://schemas.microsoft.com/office/powerpoint/2010/main" val="1904197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7077" y="497477"/>
            <a:ext cx="7560000" cy="1686945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C00000"/>
                </a:solidFill>
              </a:rPr>
              <a:t>                           </a:t>
            </a:r>
            <a:r>
              <a:rPr lang="cs-CZ" dirty="0">
                <a:solidFill>
                  <a:srgbClr val="C00000"/>
                </a:solidFill>
              </a:rPr>
              <a:t>SOUBORNÝ KATALOG - hledání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" y="1340950"/>
            <a:ext cx="7963960" cy="4715323"/>
          </a:xfrm>
        </p:spPr>
      </p:pic>
    </p:spTree>
    <p:extLst>
      <p:ext uri="{BB962C8B-B14F-4D97-AF65-F5344CB8AC3E}">
        <p14:creationId xmlns:p14="http://schemas.microsoft.com/office/powerpoint/2010/main" val="100155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5537DDD-0A67-4D84-9E1F-E89F7AFC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91" y="2700730"/>
            <a:ext cx="4377908" cy="36115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E0BE57-E2EE-49E4-9E72-73886BF1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979" y="697174"/>
            <a:ext cx="5196220" cy="151304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2F91695-79C3-4498-BE35-850392DCCAE4}"/>
              </a:ext>
            </a:extLst>
          </p:cNvPr>
          <p:cNvSpPr/>
          <p:nvPr/>
        </p:nvSpPr>
        <p:spPr>
          <a:xfrm>
            <a:off x="366991" y="2210217"/>
            <a:ext cx="3882144" cy="151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Knihovna UP </a:t>
            </a:r>
          </a:p>
          <a:p>
            <a:endParaRPr lang="cs-CZ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0070C0"/>
                </a:solidFill>
              </a:rPr>
              <a:t>Ředitelka: Mgr. Helena Sedláčková</a:t>
            </a:r>
            <a:br>
              <a:rPr lang="cs-CZ" sz="18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BB0EA9-58A0-45F7-B46D-4E884A54F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51" y="3473877"/>
            <a:ext cx="37814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02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6490" y="690466"/>
            <a:ext cx="7560000" cy="1686945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C00000"/>
                </a:solidFill>
              </a:rPr>
              <a:t>                    </a:t>
            </a:r>
            <a:r>
              <a:rPr lang="cs-CZ" dirty="0">
                <a:solidFill>
                  <a:srgbClr val="C00000"/>
                </a:solidFill>
              </a:rPr>
              <a:t>SOUBORNÝ KATALOG                          		LOKACE, DISLOKACE, INFO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9" y="1387605"/>
            <a:ext cx="8108090" cy="5082270"/>
          </a:xfrm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BA40FF50-EFE5-4AA6-B058-208B033C7CF2}"/>
              </a:ext>
            </a:extLst>
          </p:cNvPr>
          <p:cNvSpPr/>
          <p:nvPr/>
        </p:nvSpPr>
        <p:spPr>
          <a:xfrm>
            <a:off x="839585" y="5436524"/>
            <a:ext cx="133835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80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4665" y="1152084"/>
            <a:ext cx="5420560" cy="1116873"/>
          </a:xfrm>
        </p:spPr>
        <p:txBody>
          <a:bodyPr>
            <a:normAutofit fontScale="90000"/>
          </a:bodyPr>
          <a:lstStyle/>
          <a:p>
            <a:br>
              <a:rPr lang="cs-CZ" sz="3100" dirty="0">
                <a:solidFill>
                  <a:srgbClr val="C00000"/>
                </a:solidFill>
              </a:rPr>
            </a:br>
            <a:br>
              <a:rPr lang="cs-CZ" sz="3100" dirty="0">
                <a:solidFill>
                  <a:srgbClr val="C00000"/>
                </a:solidFill>
              </a:rPr>
            </a:br>
            <a:r>
              <a:rPr lang="cs-CZ" sz="3100" dirty="0">
                <a:solidFill>
                  <a:srgbClr val="C00000"/>
                </a:solidFill>
              </a:rPr>
              <a:t>Přístup do PC: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4665" y="2714813"/>
            <a:ext cx="6845430" cy="389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... tak jako do Portálu UP!</a:t>
            </a:r>
            <a:br>
              <a:rPr lang="cs-CZ" sz="2400" b="1" dirty="0">
                <a:solidFill>
                  <a:srgbClr val="C00000"/>
                </a:solidFill>
              </a:rPr>
            </a:b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uživatelské jméno </a:t>
            </a:r>
            <a:r>
              <a:rPr lang="cs-CZ" sz="2400" b="1" i="1" dirty="0"/>
              <a:t>= </a:t>
            </a:r>
            <a:r>
              <a:rPr lang="cs-CZ" sz="2400" b="1" i="1" dirty="0" err="1"/>
              <a:t>portal</a:t>
            </a:r>
            <a:r>
              <a:rPr lang="cs-CZ" sz="2400" b="1" i="1" dirty="0"/>
              <a:t> ID</a:t>
            </a:r>
            <a:r>
              <a:rPr lang="cs-CZ" sz="2400" b="1" dirty="0"/>
              <a:t> </a:t>
            </a:r>
          </a:p>
          <a:p>
            <a:pPr marL="0" indent="0">
              <a:buNone/>
            </a:pPr>
            <a:r>
              <a:rPr lang="cs-CZ" sz="2400" b="1" dirty="0"/>
              <a:t>heslo = </a:t>
            </a:r>
            <a:r>
              <a:rPr lang="cs-CZ" sz="2400" b="1" i="1" dirty="0"/>
              <a:t>rodné číslo bez znaku lomítka</a:t>
            </a:r>
          </a:p>
          <a:p>
            <a:pPr>
              <a:buFontTx/>
              <a:buChar char="-"/>
            </a:pPr>
            <a:endParaRPr lang="cs-CZ" sz="2400" b="1" i="1" dirty="0"/>
          </a:p>
          <a:p>
            <a:pPr marL="0" indent="0">
              <a:buNone/>
            </a:pPr>
            <a:r>
              <a:rPr lang="cs-CZ" sz="2400" b="1" dirty="0"/>
              <a:t>Kde najít? </a:t>
            </a:r>
            <a:r>
              <a:rPr lang="cs-CZ" sz="2400" b="1" dirty="0">
                <a:solidFill>
                  <a:srgbClr val="C00000"/>
                </a:solidFill>
              </a:rPr>
              <a:t>http://portal.upol.cz </a:t>
            </a:r>
          </a:p>
          <a:p>
            <a:pPr marL="0" indent="0">
              <a:buNone/>
            </a:pPr>
            <a:r>
              <a:rPr lang="cs-CZ" sz="2400" b="1" dirty="0"/>
              <a:t>– kontakty – hledání studentů</a:t>
            </a:r>
          </a:p>
          <a:p>
            <a:pPr>
              <a:buFontTx/>
              <a:buChar char="-"/>
            </a:pPr>
            <a:endParaRPr lang="cs-CZ" sz="2400" b="1" i="1" dirty="0"/>
          </a:p>
          <a:p>
            <a:pPr marL="0" indent="0">
              <a:buNone/>
            </a:pPr>
            <a:endParaRPr lang="cs-CZ" sz="2400" b="1" i="1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81778"/>
            <a:ext cx="3123723" cy="19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9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99383" y="413965"/>
            <a:ext cx="5382787" cy="748080"/>
          </a:xfrm>
        </p:spPr>
        <p:txBody>
          <a:bodyPr>
            <a:normAutofit/>
          </a:bodyPr>
          <a:lstStyle/>
          <a:p>
            <a:r>
              <a:rPr lang="cs-CZ" dirty="0"/>
              <a:t>Vzdálené připojení k síti, k EIZ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9927" y="1411558"/>
            <a:ext cx="4111546" cy="4017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Přístup mimo síť UPOL</a:t>
            </a:r>
          </a:p>
          <a:p>
            <a:pPr marL="0" indent="0" algn="ctr">
              <a:buNone/>
            </a:pPr>
            <a:endParaRPr lang="cs-CZ" sz="9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VPN </a:t>
            </a:r>
            <a:r>
              <a:rPr lang="cs-CZ" sz="1900" b="1" dirty="0">
                <a:solidFill>
                  <a:srgbClr val="0070C0"/>
                </a:solidFill>
              </a:rPr>
              <a:t>– </a:t>
            </a:r>
            <a:r>
              <a:rPr lang="cs-CZ" sz="1900" b="1" dirty="0"/>
              <a:t>nastavení v PC, po nakonfigurování PC se vám otevřou všechny dostupné zdroje tak, jako byste byli v síti UP</a:t>
            </a:r>
          </a:p>
          <a:p>
            <a:pPr marL="0" indent="0">
              <a:buNone/>
            </a:pPr>
            <a:endParaRPr lang="cs-CZ" sz="800" b="1" dirty="0"/>
          </a:p>
          <a:p>
            <a:pPr marL="0" indent="0">
              <a:buNone/>
            </a:pPr>
            <a:r>
              <a:rPr lang="cs-CZ" sz="1900" b="1" dirty="0"/>
              <a:t>Návody: </a:t>
            </a:r>
          </a:p>
          <a:p>
            <a:pPr marL="0" indent="0">
              <a:buNone/>
            </a:pPr>
            <a:r>
              <a:rPr lang="cs-CZ" sz="1900" b="1" dirty="0">
                <a:hlinkClick r:id="rId2"/>
              </a:rPr>
              <a:t>https://wiki.upol.cz/upwiki/Pristup_k_pocitacove_siti</a:t>
            </a:r>
            <a:endParaRPr lang="cs-CZ" sz="19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50070" y="2088296"/>
            <a:ext cx="3622702" cy="2792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>
                <a:solidFill>
                  <a:srgbClr val="FF0000"/>
                </a:solidFill>
              </a:rPr>
              <a:t>Shibboleth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1900" b="1" dirty="0"/>
              <a:t>– stačí zadat vaše přihlašovací jméno a heslo jako do Portálu UP</a:t>
            </a:r>
          </a:p>
          <a:p>
            <a:pPr marL="0" indent="0">
              <a:buNone/>
            </a:pPr>
            <a:r>
              <a:rPr lang="cs-CZ" sz="1900" b="1" dirty="0"/>
              <a:t>Ne ke všem databázím se jde připojit přes </a:t>
            </a:r>
            <a:r>
              <a:rPr lang="cs-CZ" sz="1900" b="1" dirty="0" err="1"/>
              <a:t>Shibboleth</a:t>
            </a:r>
            <a:r>
              <a:rPr lang="cs-CZ" sz="1900" b="1" dirty="0"/>
              <a:t>, seznam zde:</a:t>
            </a:r>
          </a:p>
          <a:p>
            <a:pPr marL="0" indent="0">
              <a:buNone/>
            </a:pPr>
            <a:r>
              <a:rPr lang="cs-CZ" sz="1900" b="1" dirty="0">
                <a:hlinkClick r:id="rId3"/>
              </a:rPr>
              <a:t>http://ezdroje.upol.cz/prehled/shibboleth.php?lang=cs</a:t>
            </a:r>
            <a:endParaRPr lang="cs-CZ" sz="1900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6735574-FECE-4BA3-88CE-0AF967607B36}"/>
              </a:ext>
            </a:extLst>
          </p:cNvPr>
          <p:cNvSpPr txBox="1">
            <a:spLocks/>
          </p:cNvSpPr>
          <p:nvPr/>
        </p:nvSpPr>
        <p:spPr>
          <a:xfrm>
            <a:off x="589927" y="5253642"/>
            <a:ext cx="7980495" cy="12385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900" dirty="0"/>
              <a:t>Nebo prostřednictvím </a:t>
            </a:r>
            <a:r>
              <a:rPr lang="cs-CZ" sz="1900" dirty="0" err="1">
                <a:solidFill>
                  <a:srgbClr val="FF0000"/>
                </a:solidFill>
              </a:rPr>
              <a:t>EZproxy</a:t>
            </a:r>
            <a:r>
              <a:rPr lang="cs-CZ" sz="1900" dirty="0">
                <a:solidFill>
                  <a:srgbClr val="FF0000"/>
                </a:solidFill>
              </a:rPr>
              <a:t> odkazů</a:t>
            </a:r>
            <a:endParaRPr lang="cs-CZ" sz="1900" b="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1900" b="0" dirty="0"/>
              <a:t>výhodou je jednoduchost připojení k požadovanému zdroji (databázi)</a:t>
            </a:r>
          </a:p>
          <a:p>
            <a:pPr marL="342900" indent="-342900">
              <a:buFontTx/>
              <a:buChar char="-"/>
            </a:pPr>
            <a:r>
              <a:rPr lang="cs-CZ" sz="1900" b="0" dirty="0"/>
              <a:t>tento přístup je však možný </a:t>
            </a:r>
            <a:r>
              <a:rPr lang="cs-CZ" sz="1900" dirty="0"/>
              <a:t>výhradně z </a:t>
            </a:r>
            <a:r>
              <a:rPr lang="cs-CZ" sz="1900" dirty="0">
                <a:hlinkClick r:id="rId4"/>
              </a:rPr>
              <a:t>portálu e-zdrojů</a:t>
            </a:r>
            <a:r>
              <a:rPr lang="cs-CZ" sz="1900" dirty="0"/>
              <a:t> (EIZ)</a:t>
            </a:r>
          </a:p>
        </p:txBody>
      </p:sp>
    </p:spTree>
    <p:extLst>
      <p:ext uri="{BB962C8B-B14F-4D97-AF65-F5344CB8AC3E}">
        <p14:creationId xmlns:p14="http://schemas.microsoft.com/office/powerpoint/2010/main" val="3671034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7500" y="369473"/>
            <a:ext cx="7560000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</a:rPr>
              <a:t>                           </a:t>
            </a:r>
            <a:br>
              <a:rPr lang="cs-CZ" sz="2400" dirty="0">
                <a:solidFill>
                  <a:srgbClr val="C00000"/>
                </a:solidFill>
              </a:rPr>
            </a:br>
            <a:r>
              <a:rPr lang="cs-CZ" sz="3600" dirty="0">
                <a:solidFill>
                  <a:srgbClr val="C00000"/>
                </a:solidFill>
              </a:rPr>
              <a:t>Typy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685" y="1351512"/>
            <a:ext cx="7740729" cy="5040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700" b="1" u="sng" dirty="0"/>
              <a:t>1. Síť </a:t>
            </a:r>
            <a:r>
              <a:rPr lang="cs-CZ" sz="1700" b="1" u="sng" dirty="0">
                <a:solidFill>
                  <a:srgbClr val="C00000"/>
                </a:solidFill>
              </a:rPr>
              <a:t>EDUROAM</a:t>
            </a:r>
            <a:endParaRPr lang="cs-CZ" sz="1700" b="1" u="sng" dirty="0"/>
          </a:p>
          <a:p>
            <a:pPr marL="0" indent="0">
              <a:buNone/>
            </a:pPr>
            <a:r>
              <a:rPr lang="cs-CZ" sz="1700" b="1" dirty="0"/>
              <a:t>Návod na připojení a používání najdete na:</a:t>
            </a:r>
          </a:p>
          <a:p>
            <a:pPr marL="0" indent="0">
              <a:buNone/>
            </a:pPr>
            <a:r>
              <a:rPr lang="cs-CZ" sz="1700" b="1" dirty="0">
                <a:solidFill>
                  <a:srgbClr val="C00000"/>
                </a:solidFill>
                <a:hlinkClick r:id="rId2"/>
              </a:rPr>
              <a:t>https://wiki.upol.cz</a:t>
            </a:r>
            <a:r>
              <a:rPr lang="cs-CZ" sz="1700" b="1" dirty="0">
                <a:solidFill>
                  <a:srgbClr val="C00000"/>
                </a:solidFill>
              </a:rPr>
              <a:t> → návody pro Windows, Mac, Android, IOS</a:t>
            </a:r>
          </a:p>
          <a:p>
            <a:pPr marL="0" indent="0">
              <a:buNone/>
            </a:pPr>
            <a:endParaRPr lang="cs-CZ" sz="800" b="1" u="sng" dirty="0"/>
          </a:p>
          <a:p>
            <a:pPr marL="0" indent="0">
              <a:buNone/>
            </a:pPr>
            <a:r>
              <a:rPr lang="cs-CZ" sz="1700" b="1" u="sng" dirty="0"/>
              <a:t>2. Síť </a:t>
            </a:r>
            <a:r>
              <a:rPr lang="cs-CZ" sz="1700" b="1" u="sng" dirty="0">
                <a:solidFill>
                  <a:srgbClr val="C00000"/>
                </a:solidFill>
              </a:rPr>
              <a:t>UPOL</a:t>
            </a:r>
            <a:endParaRPr lang="cs-CZ" sz="1700" b="1" u="sng" dirty="0"/>
          </a:p>
          <a:p>
            <a:pPr marL="0" indent="0">
              <a:buNone/>
            </a:pPr>
            <a:r>
              <a:rPr lang="cs-CZ" sz="1700" b="1" dirty="0"/>
              <a:t>Heslo k této síti najdete po přihlášení do Portálu UP   </a:t>
            </a:r>
            <a:r>
              <a:rPr lang="cs-CZ" sz="1700" b="1" dirty="0">
                <a:solidFill>
                  <a:srgbClr val="C00000"/>
                </a:solidFill>
                <a:hlinkClick r:id="rId3"/>
              </a:rPr>
              <a:t>http://portal.upol.cz</a:t>
            </a:r>
            <a:r>
              <a:rPr lang="cs-CZ" sz="1700" b="1" dirty="0">
                <a:solidFill>
                  <a:srgbClr val="C00000"/>
                </a:solidFill>
              </a:rPr>
              <a:t> </a:t>
            </a:r>
            <a:r>
              <a:rPr lang="cs-CZ" sz="1700" b="1" dirty="0"/>
              <a:t>  záložka </a:t>
            </a:r>
            <a:r>
              <a:rPr lang="cs-CZ" sz="1700" b="1" i="1" dirty="0"/>
              <a:t>Nápověda/</a:t>
            </a:r>
            <a:r>
              <a:rPr lang="cs-CZ" sz="1700" b="1" i="1" dirty="0" err="1"/>
              <a:t>Helpdesk</a:t>
            </a:r>
            <a:r>
              <a:rPr lang="cs-CZ" sz="1700" b="1" dirty="0"/>
              <a:t>.</a:t>
            </a:r>
          </a:p>
          <a:p>
            <a:pPr marL="0" indent="0">
              <a:buNone/>
            </a:pPr>
            <a:endParaRPr lang="cs-CZ" sz="800" b="1" u="sng" dirty="0"/>
          </a:p>
          <a:p>
            <a:pPr marL="0" indent="0">
              <a:buNone/>
            </a:pPr>
            <a:r>
              <a:rPr lang="cs-CZ" sz="1700" b="1" u="sng" dirty="0"/>
              <a:t>3. </a:t>
            </a:r>
            <a:r>
              <a:rPr lang="cs-CZ" sz="1700" b="1" u="sng" dirty="0" err="1"/>
              <a:t>WiFi</a:t>
            </a:r>
            <a:r>
              <a:rPr lang="cs-CZ" sz="1700" b="1" u="sng" dirty="0"/>
              <a:t> síť UPOL</a:t>
            </a:r>
            <a:r>
              <a:rPr lang="cs-CZ" sz="1700" b="1" dirty="0"/>
              <a:t> </a:t>
            </a:r>
          </a:p>
          <a:p>
            <a:pPr marL="0" indent="0">
              <a:buNone/>
            </a:pPr>
            <a:r>
              <a:rPr lang="cs-CZ" sz="1700" b="1" dirty="0"/>
              <a:t>- nedovoluje přístup k vnitřním informačním systémům školy a k licencovaným elektronickým zdrojům. </a:t>
            </a:r>
            <a:r>
              <a:rPr lang="cs-CZ" sz="1700" b="1" u="sng" dirty="0"/>
              <a:t>Pro tyto účely slouží síť EDUROAM</a:t>
            </a:r>
            <a:r>
              <a:rPr lang="cs-CZ" sz="1700" b="1" dirty="0"/>
              <a:t>.</a:t>
            </a:r>
            <a:endParaRPr lang="cs-CZ" sz="17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000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cs-CZ" sz="1700" b="1" dirty="0"/>
              <a:t>Aktuální heslo: </a:t>
            </a:r>
            <a:r>
              <a:rPr lang="cs-CZ" b="1" dirty="0">
                <a:solidFill>
                  <a:srgbClr val="FF0000"/>
                </a:solidFill>
              </a:rPr>
              <a:t>wifiup2022</a:t>
            </a:r>
            <a:r>
              <a:rPr lang="cs-CZ" sz="1700" b="1" dirty="0">
                <a:solidFill>
                  <a:srgbClr val="C00000"/>
                </a:solidFill>
              </a:rPr>
              <a:t> – </a:t>
            </a:r>
            <a:r>
              <a:rPr lang="cs-CZ" sz="1700" b="1" dirty="0">
                <a:solidFill>
                  <a:schemeClr val="tx1"/>
                </a:solidFill>
              </a:rPr>
              <a:t>jen pro studenty UP, nešířit dál!!!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1700" b="1" dirty="0"/>
              <a:t>Síť pouze pro přístup k internetu: </a:t>
            </a:r>
            <a:r>
              <a:rPr lang="cs-CZ" sz="1700" b="1" dirty="0">
                <a:solidFill>
                  <a:srgbClr val="FF0000"/>
                </a:solidFill>
              </a:rPr>
              <a:t>LIBRARY </a:t>
            </a:r>
            <a:r>
              <a:rPr lang="cs-CZ" sz="1700" b="1" dirty="0">
                <a:solidFill>
                  <a:srgbClr val="0070C0"/>
                </a:solidFill>
              </a:rPr>
              <a:t>– heslo </a:t>
            </a:r>
            <a:r>
              <a:rPr lang="cs-CZ" sz="1700" b="1" dirty="0" err="1">
                <a:solidFill>
                  <a:srgbClr val="FF0000"/>
                </a:solidFill>
              </a:rPr>
              <a:t>onesmallstep</a:t>
            </a:r>
            <a:endParaRPr lang="cs-CZ" sz="17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800" b="1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CA9E9E3-E31E-43EC-B332-2D277413F636}"/>
              </a:ext>
            </a:extLst>
          </p:cNvPr>
          <p:cNvSpPr/>
          <p:nvPr/>
        </p:nvSpPr>
        <p:spPr>
          <a:xfrm>
            <a:off x="872045" y="5029200"/>
            <a:ext cx="7124008" cy="11139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767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460" y="571215"/>
            <a:ext cx="7560000" cy="653143"/>
          </a:xfrm>
        </p:spPr>
        <p:txBody>
          <a:bodyPr>
            <a:normAutofit fontScale="90000"/>
          </a:bodyPr>
          <a:lstStyle/>
          <a:p>
            <a:pPr algn="r"/>
            <a:r>
              <a:rPr lang="cs-CZ" sz="2400" dirty="0">
                <a:solidFill>
                  <a:srgbClr val="C00000"/>
                </a:solidFill>
              </a:rPr>
              <a:t>                           </a:t>
            </a:r>
            <a:br>
              <a:rPr lang="cs-CZ" sz="2400" dirty="0">
                <a:solidFill>
                  <a:srgbClr val="C00000"/>
                </a:solidFill>
              </a:rPr>
            </a:br>
            <a:r>
              <a:rPr lang="cs-CZ" sz="2400" dirty="0">
                <a:solidFill>
                  <a:srgbClr val="C00000"/>
                </a:solidFill>
              </a:rPr>
              <a:t>                      </a:t>
            </a:r>
            <a:r>
              <a:rPr lang="cs-CZ" sz="2700" dirty="0">
                <a:solidFill>
                  <a:srgbClr val="C00000"/>
                </a:solidFill>
              </a:rPr>
              <a:t>Správa počítačové sítě LF</a:t>
            </a:r>
            <a:br>
              <a:rPr lang="cs-CZ" sz="2700" dirty="0">
                <a:solidFill>
                  <a:srgbClr val="C00000"/>
                </a:solidFill>
              </a:rPr>
            </a:br>
            <a:br>
              <a:rPr lang="cs-CZ" sz="2700" dirty="0">
                <a:solidFill>
                  <a:srgbClr val="C00000"/>
                </a:solidFill>
              </a:rPr>
            </a:br>
            <a:r>
              <a:rPr lang="cs-CZ" sz="2700" dirty="0">
                <a:solidFill>
                  <a:srgbClr val="C00000"/>
                </a:solidFill>
              </a:rPr>
              <a:t> </a:t>
            </a:r>
            <a:br>
              <a:rPr lang="cs-CZ" sz="2700" dirty="0">
                <a:solidFill>
                  <a:srgbClr val="C00000"/>
                </a:solidFill>
              </a:rPr>
            </a:br>
            <a:r>
              <a:rPr lang="cs-CZ" sz="2700" dirty="0">
                <a:solidFill>
                  <a:srgbClr val="C00000"/>
                </a:solidFill>
              </a:rPr>
              <a:t>software, hardware, instalace, </a:t>
            </a:r>
            <a:br>
              <a:rPr lang="cs-CZ" sz="2700" dirty="0">
                <a:solidFill>
                  <a:srgbClr val="C00000"/>
                </a:solidFill>
              </a:rPr>
            </a:br>
            <a:r>
              <a:rPr lang="cs-CZ" sz="2700" dirty="0">
                <a:solidFill>
                  <a:srgbClr val="C00000"/>
                </a:solidFill>
              </a:rPr>
              <a:t>poradenství, problémy s připojením atd.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4460" y="3739892"/>
            <a:ext cx="2846391" cy="22822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1700" b="1" dirty="0"/>
          </a:p>
          <a:p>
            <a:pPr marL="0" indent="0">
              <a:buNone/>
            </a:pPr>
            <a:r>
              <a:rPr lang="cs-CZ" sz="6400" b="1" dirty="0"/>
              <a:t>Tomáš Kopečný</a:t>
            </a:r>
            <a:r>
              <a:rPr lang="cs-CZ" sz="6400" dirty="0"/>
              <a:t>: 		</a:t>
            </a:r>
            <a:endParaRPr lang="cs-CZ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6400" dirty="0">
                <a:hlinkClick r:id="rId2"/>
              </a:rPr>
              <a:t>tomas.kopecny@upol.cz</a:t>
            </a:r>
            <a:r>
              <a:rPr lang="cs-CZ" sz="6400" dirty="0"/>
              <a:t>	</a:t>
            </a:r>
            <a:endParaRPr lang="cs-CZ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6400" b="1" dirty="0">
                <a:solidFill>
                  <a:srgbClr val="0070C0"/>
                </a:solidFill>
              </a:rPr>
              <a:t>Tel.: 585 632 958</a:t>
            </a:r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r>
              <a:rPr lang="cs-CZ" sz="6400" b="1" dirty="0"/>
              <a:t>Jan Strádal</a:t>
            </a:r>
          </a:p>
          <a:p>
            <a:pPr marL="0" indent="0">
              <a:buNone/>
            </a:pPr>
            <a:r>
              <a:rPr lang="cs-CZ" sz="6400" dirty="0">
                <a:hlinkClick r:id="rId3"/>
              </a:rPr>
              <a:t>jan.stradal@upol.cz</a:t>
            </a:r>
            <a:endParaRPr lang="cs-CZ" sz="6400" dirty="0"/>
          </a:p>
          <a:p>
            <a:pPr marL="0" indent="0">
              <a:buNone/>
            </a:pPr>
            <a:r>
              <a:rPr lang="cs-CZ" sz="6400" b="1" dirty="0"/>
              <a:t>Tel.: 585 632 419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  <a:defRPr/>
            </a:pPr>
            <a:r>
              <a:rPr lang="cs-CZ" sz="800" dirty="0"/>
              <a:t>	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1700" b="1" dirty="0"/>
          </a:p>
          <a:p>
            <a:pPr marL="0" indent="0">
              <a:buNone/>
            </a:pPr>
            <a:endParaRPr lang="cs-CZ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284FD9E-CB89-4B92-ABF0-C58E80045238}"/>
              </a:ext>
            </a:extLst>
          </p:cNvPr>
          <p:cNvSpPr/>
          <p:nvPr/>
        </p:nvSpPr>
        <p:spPr>
          <a:xfrm>
            <a:off x="748146" y="3220214"/>
            <a:ext cx="5960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Kancelář: stará budova, přízemí, dveře č. 1.015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WiFi tips and tricks: Here is how to secure WiFi connection | How-to">
            <a:extLst>
              <a:ext uri="{FF2B5EF4-FFF2-40B4-BE49-F238E27FC236}">
                <a16:creationId xmlns:a16="http://schemas.microsoft.com/office/drawing/2014/main" id="{B822C05F-07BC-41E8-ACD1-6C9795761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11" y="3878477"/>
            <a:ext cx="3810820" cy="2143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31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9215" y="1769479"/>
            <a:ext cx="7805650" cy="47892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Děkuji za pozornost!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Knihovna Lékařské fakulty UP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Vedoucí: RNDr. Dana Šubová, Ph.D.</a:t>
            </a:r>
            <a:br>
              <a:rPr lang="cs-CZ" dirty="0"/>
            </a:br>
            <a:br>
              <a:rPr lang="cs-CZ" dirty="0"/>
            </a:b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  <a:hlinkClick r:id="rId2"/>
              </a:rPr>
              <a:t>www.knihovna.upol.cz</a:t>
            </a:r>
            <a:br>
              <a:rPr lang="cs-CZ" dirty="0">
                <a:sym typeface="Wingdings" panose="05000000000000000000" pitchFamily="2" charset="2"/>
              </a:rPr>
            </a:b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hlinkClick r:id="rId3"/>
              </a:rPr>
              <a:t>klf@upol.cz</a:t>
            </a:r>
            <a:r>
              <a:rPr lang="cs-CZ" dirty="0"/>
              <a:t>         </a:t>
            </a:r>
            <a:r>
              <a:rPr lang="cs-CZ" dirty="0">
                <a:hlinkClick r:id="rId4"/>
              </a:rPr>
              <a:t>dana.subova@upol.cz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24" y="450223"/>
            <a:ext cx="3483031" cy="30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5265" y="1268603"/>
            <a:ext cx="6521499" cy="5097693"/>
          </a:xfrm>
        </p:spPr>
        <p:txBody>
          <a:bodyPr>
            <a:noAutofit/>
          </a:bodyPr>
          <a:lstStyle/>
          <a:p>
            <a:br>
              <a:rPr lang="cs-CZ" sz="22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cs-CZ" sz="22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solidFill>
                  <a:srgbClr val="FF0000"/>
                </a:solidFill>
              </a:rPr>
              <a:t>ISIC karta slouží jako čtenářský průkaz</a:t>
            </a: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Vstup do každé části knihovny UP je volný</a:t>
            </a: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Britské centrum – má svůj členský průkaz</a:t>
            </a:r>
            <a:br>
              <a:rPr lang="cs-CZ" b="0" dirty="0"/>
            </a:br>
            <a:br>
              <a:rPr lang="cs-CZ" b="0" dirty="0"/>
            </a:br>
            <a:br>
              <a:rPr lang="cs-CZ" b="0" dirty="0"/>
            </a:br>
            <a:br>
              <a:rPr lang="cs-CZ" b="0" dirty="0"/>
            </a:br>
            <a:r>
              <a:rPr lang="cs-CZ" sz="2200" dirty="0">
                <a:solidFill>
                  <a:srgbClr val="FF0000"/>
                </a:solidFill>
              </a:rPr>
              <a:t>Půjčování knih se řídí knihovním řádem </a:t>
            </a:r>
            <a:br>
              <a:rPr lang="cs-CZ" sz="2200" dirty="0">
                <a:solidFill>
                  <a:srgbClr val="FF0000"/>
                </a:solidFill>
              </a:rPr>
            </a:br>
            <a:br>
              <a:rPr lang="cs-CZ" sz="2200" dirty="0">
                <a:solidFill>
                  <a:srgbClr val="FF0000"/>
                </a:solidFill>
              </a:rPr>
            </a:br>
            <a:r>
              <a:rPr lang="cs-CZ" sz="2200" dirty="0">
                <a:solidFill>
                  <a:srgbClr val="FF0000"/>
                </a:solidFill>
              </a:rPr>
              <a:t>→ </a:t>
            </a:r>
            <a:r>
              <a:rPr lang="cs-CZ" sz="22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Knihovní řád UP (R-B-18/16)</a:t>
            </a:r>
            <a:br>
              <a:rPr lang="cs-CZ" sz="2200" dirty="0"/>
            </a:br>
            <a:br>
              <a:rPr lang="cs-CZ" sz="2200" dirty="0"/>
            </a:br>
            <a:br>
              <a:rPr lang="cs-CZ" sz="22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cs-CZ" sz="22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cs-CZ" sz="22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endParaRPr lang="cs-CZ" sz="22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D060D6-ED71-4F1C-A769-6B3C4B537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5" y="474241"/>
            <a:ext cx="2408238" cy="1003432"/>
          </a:xfrm>
          <a:prstGeom prst="rect">
            <a:avLst/>
          </a:prstGeom>
        </p:spPr>
      </p:pic>
      <p:pic>
        <p:nvPicPr>
          <p:cNvPr id="4" name="Picture 2" descr="Centrum výpočetní techniky: Centrum výpočetní techniky">
            <a:extLst>
              <a:ext uri="{FF2B5EF4-FFF2-40B4-BE49-F238E27FC236}">
                <a16:creationId xmlns:a16="http://schemas.microsoft.com/office/drawing/2014/main" id="{235B0EC3-514F-4EF5-B3A6-7198ACE9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120">
            <a:off x="6075013" y="3956257"/>
            <a:ext cx="2823656" cy="211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F801228-2433-4881-9CE3-6EFECE134C66}"/>
              </a:ext>
            </a:extLst>
          </p:cNvPr>
          <p:cNvSpPr/>
          <p:nvPr/>
        </p:nvSpPr>
        <p:spPr>
          <a:xfrm>
            <a:off x="2789907" y="2069815"/>
            <a:ext cx="60298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Web –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www.knihovna.upol.cz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www.facebook.com/knihovnaUP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knihovnaupol</a:t>
            </a:r>
            <a:endParaRPr lang="cs-CZ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034E1A-ACE0-4850-8F7E-2A95B707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342" y="2877012"/>
            <a:ext cx="1051326" cy="995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D47DA78-8CBC-427D-980F-49E5BED9E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612" y="4397462"/>
            <a:ext cx="984362" cy="960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C4336F2-2845-455F-AD49-C6D51D015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6" y="1907317"/>
            <a:ext cx="1697737" cy="7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523070"/>
            <a:ext cx="7560000" cy="408367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Knihovna UP - </a:t>
            </a:r>
            <a:r>
              <a:rPr lang="cs-CZ" dirty="0"/>
              <a:t>Ústřední knihovna – „Zbrojnice“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115068"/>
            <a:ext cx="6154625" cy="4247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Otevírací doba:</a:t>
            </a:r>
          </a:p>
          <a:p>
            <a:pPr marL="0" indent="0">
              <a:buNone/>
            </a:pPr>
            <a:r>
              <a:rPr lang="cs-CZ" dirty="0"/>
              <a:t>po – čt: </a:t>
            </a:r>
            <a:r>
              <a:rPr lang="cs-CZ" b="1" dirty="0">
                <a:solidFill>
                  <a:srgbClr val="FF0000"/>
                </a:solidFill>
              </a:rPr>
              <a:t>8.00 – 22.00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pá: </a:t>
            </a:r>
            <a:r>
              <a:rPr lang="cs-CZ" b="1" dirty="0">
                <a:solidFill>
                  <a:srgbClr val="FF0000"/>
                </a:solidFill>
              </a:rPr>
              <a:t>8.00 – 19.00 </a:t>
            </a:r>
          </a:p>
          <a:p>
            <a:pPr marL="0" indent="0">
              <a:buNone/>
            </a:pPr>
            <a:r>
              <a:rPr lang="cs-CZ" dirty="0"/>
              <a:t>So: </a:t>
            </a:r>
            <a:r>
              <a:rPr lang="cs-CZ" b="1" dirty="0">
                <a:solidFill>
                  <a:srgbClr val="FF0000"/>
                </a:solidFill>
              </a:rPr>
              <a:t>9.00 – 16.00</a:t>
            </a:r>
          </a:p>
          <a:p>
            <a:pPr marL="0" indent="0">
              <a:buNone/>
            </a:pPr>
            <a:r>
              <a:rPr lang="cs-CZ" dirty="0"/>
              <a:t>Noční studovna – </a:t>
            </a:r>
            <a:r>
              <a:rPr lang="cs-CZ" b="1" dirty="0">
                <a:solidFill>
                  <a:srgbClr val="FF0000"/>
                </a:solidFill>
              </a:rPr>
              <a:t>nonstop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Výpůjční služby </a:t>
            </a:r>
          </a:p>
          <a:p>
            <a:pPr marL="0" indent="0">
              <a:buNone/>
            </a:pPr>
            <a:r>
              <a:rPr lang="cs-CZ" dirty="0"/>
              <a:t>– půjčování, vracení, rezervace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Metodická a poradenská služba</a:t>
            </a:r>
          </a:p>
          <a:p>
            <a:pPr marL="0" indent="0">
              <a:buNone/>
            </a:pPr>
            <a:r>
              <a:rPr lang="cs-CZ" dirty="0"/>
              <a:t>Pro skupiny skupinová a individuální studovna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10" y="236210"/>
            <a:ext cx="2408238" cy="10034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1C43131-79A5-4E3F-AEFD-0DAE51346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654" y="2274221"/>
            <a:ext cx="3745894" cy="35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5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8298" y="514117"/>
            <a:ext cx="4502228" cy="105435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/>
              <a:t>„Zbrojnice“</a:t>
            </a:r>
            <a:br>
              <a:rPr lang="cs-CZ" sz="2800" dirty="0"/>
            </a:br>
            <a:r>
              <a:rPr lang="cs-CZ" sz="2800" dirty="0"/>
              <a:t>– největší pobočka, která zahrnuje všechny obory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5885" y="1445672"/>
            <a:ext cx="3682413" cy="5312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Ve Zbrojnici je k dispozici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i menší fond 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</a:rPr>
              <a:t>lékařské literatury</a:t>
            </a:r>
          </a:p>
          <a:p>
            <a:pPr marL="0" indent="0">
              <a:buNone/>
            </a:pPr>
            <a:endParaRPr lang="cs-CZ" sz="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Nabíjení kreditů na ISIC</a:t>
            </a:r>
          </a:p>
          <a:p>
            <a:pPr marL="0" indent="0">
              <a:buNone/>
            </a:pPr>
            <a:r>
              <a:rPr lang="cs-CZ" b="1" dirty="0"/>
              <a:t>pro tisk a kopírování</a:t>
            </a:r>
          </a:p>
          <a:p>
            <a:pPr marL="0" indent="0">
              <a:buNone/>
            </a:pPr>
            <a:endParaRPr lang="cs-CZ" sz="800" b="1" dirty="0"/>
          </a:p>
          <a:p>
            <a:pPr marL="0" indent="0">
              <a:buNone/>
            </a:pPr>
            <a:r>
              <a:rPr lang="cs-CZ" b="1" dirty="0"/>
              <a:t>Možnost tisku, kopírování</a:t>
            </a:r>
          </a:p>
          <a:p>
            <a:pPr marL="0" indent="0">
              <a:buNone/>
            </a:pPr>
            <a:r>
              <a:rPr lang="cs-CZ" b="1" dirty="0"/>
              <a:t>Skenování</a:t>
            </a:r>
          </a:p>
          <a:p>
            <a:pPr marL="0" indent="0">
              <a:buNone/>
            </a:pPr>
            <a:endParaRPr lang="cs-CZ" sz="800" b="1" dirty="0"/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K dispozici rychlovazač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na kroužkovou vazbu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2 klubovny, PC učebny</a:t>
            </a:r>
          </a:p>
          <a:p>
            <a:pPr marL="0" indent="0">
              <a:buNone/>
            </a:pPr>
            <a:endParaRPr lang="cs-CZ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98" y="1945177"/>
            <a:ext cx="4873396" cy="4264865"/>
          </a:xfrm>
        </p:spPr>
      </p:pic>
    </p:spTree>
    <p:extLst>
      <p:ext uri="{BB962C8B-B14F-4D97-AF65-F5344CB8AC3E}">
        <p14:creationId xmlns:p14="http://schemas.microsoft.com/office/powerpoint/2010/main" val="3484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9941" y="1634901"/>
            <a:ext cx="4647696" cy="4982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>
                <a:hlinkClick r:id="rId2"/>
              </a:rPr>
              <a:t>https://ezdroje.upol.cz/</a:t>
            </a:r>
            <a:endParaRPr lang="cs-CZ" sz="2300" b="1" dirty="0"/>
          </a:p>
          <a:p>
            <a:pPr marL="0" indent="0">
              <a:buNone/>
            </a:pPr>
            <a:endParaRPr lang="cs-CZ" sz="1000" b="1" dirty="0"/>
          </a:p>
          <a:p>
            <a:pPr marL="0" indent="0">
              <a:buNone/>
            </a:pPr>
            <a:r>
              <a:rPr lang="cs-CZ" dirty="0"/>
              <a:t>Bibliograficko-informační služby (BIS)</a:t>
            </a:r>
          </a:p>
          <a:p>
            <a:pPr marL="0" indent="0">
              <a:buNone/>
            </a:pPr>
            <a:r>
              <a:rPr lang="cs-CZ" dirty="0"/>
              <a:t>- nabízí informační vzdělávání a školení v oblasti elektronických informačních zdrojů, citování, atd.</a:t>
            </a:r>
          </a:p>
          <a:p>
            <a:pPr marL="0" indent="0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Vzdělávací akce jsou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pro studenty zdarma!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Unikátní zdroje na LF!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2" y="1382081"/>
            <a:ext cx="1867414" cy="191439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81CCCAB-A5D9-4C3E-BCD7-EF164671D8BB}"/>
              </a:ext>
            </a:extLst>
          </p:cNvPr>
          <p:cNvSpPr/>
          <p:nvPr/>
        </p:nvSpPr>
        <p:spPr>
          <a:xfrm>
            <a:off x="3990109" y="619476"/>
            <a:ext cx="48951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</a:t>
            </a:r>
          </a:p>
          <a:p>
            <a:r>
              <a:rPr lang="cs-CZ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(EIZ, </a:t>
            </a:r>
            <a:r>
              <a:rPr lang="cs-CZ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eZdroje</a:t>
            </a:r>
            <a:r>
              <a:rPr lang="cs-CZ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Zástupný symbol pro obsah 5">
            <a:hlinkClick r:id="rId4"/>
            <a:extLst>
              <a:ext uri="{FF2B5EF4-FFF2-40B4-BE49-F238E27FC236}">
                <a16:creationId xmlns:a16="http://schemas.microsoft.com/office/drawing/2014/main" id="{1AC35590-3862-4BC5-9EFB-75640DD436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3507524"/>
            <a:ext cx="4530436" cy="2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0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494" y="1603375"/>
            <a:ext cx="8520546" cy="748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KNIHOVNA UNIVERZITY PALACKÉHO V OLOMOUCI</a:t>
            </a:r>
            <a:br>
              <a:rPr lang="cs-CZ" sz="2400" dirty="0">
                <a:solidFill>
                  <a:schemeClr val="tx1"/>
                </a:solidFill>
              </a:rPr>
            </a:br>
            <a:br>
              <a:rPr lang="cs-CZ" sz="2400" dirty="0">
                <a:solidFill>
                  <a:schemeClr val="tx1"/>
                </a:solidFill>
              </a:rPr>
            </a:br>
            <a:r>
              <a:rPr lang="cs-CZ" dirty="0">
                <a:hlinkClick r:id="rId2"/>
              </a:rPr>
              <a:t>https://www.knihovna.upol.cz/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8" y="2921506"/>
            <a:ext cx="8747119" cy="2996209"/>
          </a:xfrm>
        </p:spPr>
      </p:pic>
    </p:spTree>
    <p:extLst>
      <p:ext uri="{BB962C8B-B14F-4D97-AF65-F5344CB8AC3E}">
        <p14:creationId xmlns:p14="http://schemas.microsoft.com/office/powerpoint/2010/main" val="5822014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9b9cbe-efc1-4b57-82b5-2853351bb9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EAF81420AF3546B74854EBCF5B186D" ma:contentTypeVersion="18" ma:contentTypeDescription="Vytvoří nový dokument" ma:contentTypeScope="" ma:versionID="7da15bd12fdd9c5930349c373103b804">
  <xsd:schema xmlns:xsd="http://www.w3.org/2001/XMLSchema" xmlns:xs="http://www.w3.org/2001/XMLSchema" xmlns:p="http://schemas.microsoft.com/office/2006/metadata/properties" xmlns:ns3="049b9cbe-efc1-4b57-82b5-2853351bb9c4" xmlns:ns4="8c3a2442-fc13-4b6d-9312-ac29eaaa887a" targetNamespace="http://schemas.microsoft.com/office/2006/metadata/properties" ma:root="true" ma:fieldsID="e31a706ffc44cc85857f821e767ce262" ns3:_="" ns4:_="">
    <xsd:import namespace="049b9cbe-efc1-4b57-82b5-2853351bb9c4"/>
    <xsd:import namespace="8c3a2442-fc13-4b6d-9312-ac29eaaa88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b9cbe-efc1-4b57-82b5-2853351bb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a2442-fc13-4b6d-9312-ac29eaaa887a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3C184D-75CE-497C-900E-DAB99A1311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EB3E01-9406-4B22-BB33-4C3F037CBD83}">
  <ds:schemaRefs>
    <ds:schemaRef ds:uri="http://purl.org/dc/elements/1.1/"/>
    <ds:schemaRef ds:uri="049b9cbe-efc1-4b57-82b5-2853351bb9c4"/>
    <ds:schemaRef ds:uri="http://schemas.microsoft.com/office/2006/documentManagement/types"/>
    <ds:schemaRef ds:uri="8c3a2442-fc13-4b6d-9312-ac29eaaa887a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A54C7E-8CA3-451F-8DC8-62C5B645B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b9cbe-efc1-4b57-82b5-2853351bb9c4"/>
    <ds:schemaRef ds:uri="8c3a2442-fc13-4b6d-9312-ac29eaaa88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5529</TotalTime>
  <Words>1442</Words>
  <Application>Microsoft Office PowerPoint</Application>
  <PresentationFormat>Vlastní</PresentationFormat>
  <Paragraphs>289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Corbel</vt:lpstr>
      <vt:lpstr>Motiv Office</vt:lpstr>
      <vt:lpstr>Knihovna Lékařské fakulty   </vt:lpstr>
      <vt:lpstr>Prezentace aplikace PowerPoint</vt:lpstr>
      <vt:lpstr>Prezentace aplikace PowerPoint</vt:lpstr>
      <vt:lpstr>  ISIC karta slouží jako čtenářský průkaz   Vstup do každé části knihovny UP je volný   Britské centrum – má svůj členský průkaz    Půjčování knih se řídí knihovním řádem   → Knihovní řád UP (R-B-18/16)     </vt:lpstr>
      <vt:lpstr>Prezentace aplikace PowerPoint</vt:lpstr>
      <vt:lpstr>Knihovna UP - Ústřední knihovna – „Zbrojnice“</vt:lpstr>
      <vt:lpstr>„Zbrojnice“ – největší pobočka, která zahrnuje všechny obory</vt:lpstr>
      <vt:lpstr>Prezentace aplikace PowerPoint</vt:lpstr>
      <vt:lpstr>KNIHOVNA UNIVERZITY PALACKÉHO V OLOMOUCI  https://www.knihovna.upol.cz/</vt:lpstr>
      <vt:lpstr>Prezentace aplikace PowerPoint</vt:lpstr>
      <vt:lpstr>Prezentace aplikace PowerPoint</vt:lpstr>
      <vt:lpstr>Půjčovna lékařské literatury</vt:lpstr>
      <vt:lpstr>Prezentace aplikace PowerPoint</vt:lpstr>
      <vt:lpstr>Prezentace aplikace PowerPoint</vt:lpstr>
      <vt:lpstr>Prezentace aplikace PowerPoint</vt:lpstr>
      <vt:lpstr>NULOVÁ TOLERANCE!!!</vt:lpstr>
      <vt:lpstr>Prezentace aplikace PowerPoint</vt:lpstr>
      <vt:lpstr>Půjčovna lékařské literatury</vt:lpstr>
      <vt:lpstr>Samoobslužná studovna</vt:lpstr>
      <vt:lpstr>Odpočinkové zóny v Knihovně LF</vt:lpstr>
      <vt:lpstr>2 nabíjecí kiosky oba samoobslužné</vt:lpstr>
      <vt:lpstr>BIBLIOBOX</vt:lpstr>
      <vt:lpstr>Prezentace aplikace PowerPoint</vt:lpstr>
      <vt:lpstr>Samoobslužné skenování - v půjčovně literatury              </vt:lpstr>
      <vt:lpstr>                            POČÍTAČOVÉ ZÓNY    </vt:lpstr>
      <vt:lpstr>Upomínkové předměty LF   Oblečení a předměty s logem LF</vt:lpstr>
      <vt:lpstr>                             tzv. „TICHÁ STUDOVNA“   není knihovna – prostor mezi půjčovnou a studovnou  NON-STOP vstup do budovy je také non-stop po předložení ISIC průkazu</vt:lpstr>
      <vt:lpstr>                           SOUBORNÝ KATALOG                          http://katalog.upol.cz/</vt:lpstr>
      <vt:lpstr>                           SOUBORNÝ KATALOG - hledání</vt:lpstr>
      <vt:lpstr>                    SOUBORNÝ KATALOG                            LOKACE, DISLOKACE, INFO</vt:lpstr>
      <vt:lpstr>  Přístup do PC:</vt:lpstr>
      <vt:lpstr>Vzdálené připojení k síti, k EIZ </vt:lpstr>
      <vt:lpstr>                            Typy sítí</vt:lpstr>
      <vt:lpstr>                                                  Správa počítačové sítě LF    software, hardware, instalace,  poradenství, problémy s připojením atd.</vt:lpstr>
      <vt:lpstr> Děkuji za pozornost!     Knihovna Lékařské fakulty UP  Vedoucí: RNDr. Dana Šubová, Ph.D.   www.knihovna.upol.cz  klf@upol.cz         dana.subova@upol.cz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Kopecna Veronika</dc:creator>
  <cp:lastModifiedBy>Subova Dana</cp:lastModifiedBy>
  <cp:revision>330</cp:revision>
  <dcterms:created xsi:type="dcterms:W3CDTF">2016-02-03T13:48:58Z</dcterms:created>
  <dcterms:modified xsi:type="dcterms:W3CDTF">2024-09-15T17:29:42Z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0x01010032EAF81420AF3546B74854EBCF5B186D</vt:lpwstr>
  </property>
</Properties>
</file>